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4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293" r:id="rId1"/>
  </p:sldMasterIdLst>
  <p:notesMasterIdLst>
    <p:notesMasterId r:id="rId23"/>
  </p:notesMasterIdLst>
  <p:handoutMasterIdLst>
    <p:handoutMasterId r:id="rId24"/>
  </p:handoutMasterIdLst>
  <p:sldIdLst>
    <p:sldId id="311" r:id="rId2"/>
    <p:sldId id="396" r:id="rId3"/>
    <p:sldId id="397" r:id="rId4"/>
    <p:sldId id="398" r:id="rId5"/>
    <p:sldId id="399" r:id="rId6"/>
    <p:sldId id="400" r:id="rId7"/>
    <p:sldId id="401" r:id="rId8"/>
    <p:sldId id="402" r:id="rId9"/>
    <p:sldId id="403" r:id="rId10"/>
    <p:sldId id="370" r:id="rId11"/>
    <p:sldId id="391" r:id="rId12"/>
    <p:sldId id="369" r:id="rId13"/>
    <p:sldId id="390" r:id="rId14"/>
    <p:sldId id="385" r:id="rId15"/>
    <p:sldId id="404" r:id="rId16"/>
    <p:sldId id="386" r:id="rId17"/>
    <p:sldId id="387" r:id="rId18"/>
    <p:sldId id="405" r:id="rId19"/>
    <p:sldId id="407" r:id="rId20"/>
    <p:sldId id="395" r:id="rId21"/>
    <p:sldId id="347" r:id="rId22"/>
  </p:sldIdLst>
  <p:sldSz cx="9144000" cy="6858000" type="screen4x3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B000A5C-0809-4381-AFC4-75C0557E0244}">
          <p14:sldIdLst>
            <p14:sldId id="311"/>
            <p14:sldId id="396"/>
            <p14:sldId id="397"/>
            <p14:sldId id="398"/>
            <p14:sldId id="399"/>
            <p14:sldId id="400"/>
            <p14:sldId id="401"/>
            <p14:sldId id="402"/>
            <p14:sldId id="403"/>
            <p14:sldId id="370"/>
            <p14:sldId id="391"/>
            <p14:sldId id="369"/>
            <p14:sldId id="390"/>
            <p14:sldId id="385"/>
            <p14:sldId id="404"/>
            <p14:sldId id="386"/>
            <p14:sldId id="387"/>
            <p14:sldId id="405"/>
            <p14:sldId id="407"/>
            <p14:sldId id="395"/>
            <p14:sldId id="34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6600"/>
    <a:srgbClr val="66FF33"/>
    <a:srgbClr val="00FFFF"/>
    <a:srgbClr val="33CC33"/>
    <a:srgbClr val="006600"/>
    <a:srgbClr val="00602B"/>
    <a:srgbClr val="66FF66"/>
    <a:srgbClr val="FF9900"/>
    <a:srgbClr val="000E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98" autoAdjust="0"/>
    <p:restoredTop sz="94937" autoAdjust="0"/>
  </p:normalViewPr>
  <p:slideViewPr>
    <p:cSldViewPr>
      <p:cViewPr varScale="1">
        <p:scale>
          <a:sx n="107" d="100"/>
          <a:sy n="107" d="100"/>
        </p:scale>
        <p:origin x="420" y="78"/>
      </p:cViewPr>
      <p:guideLst>
        <p:guide orient="horz" pos="2160"/>
        <p:guide pos="2880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3.3844425168314568E-2"/>
          <c:w val="1"/>
          <c:h val="0.70611335606839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Доля предупреждений от общего числа наказаний, %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90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Доля предупреждений от общего числа наказаний, %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0958264"/>
        <c:axId val="550960616"/>
      </c:barChart>
      <c:catAx>
        <c:axId val="550958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50960616"/>
        <c:crosses val="autoZero"/>
        <c:auto val="1"/>
        <c:lblAlgn val="ctr"/>
        <c:lblOffset val="100"/>
        <c:noMultiLvlLbl val="0"/>
      </c:catAx>
      <c:valAx>
        <c:axId val="5509606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50958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684973795350466"/>
          <c:y val="0.90067325827990385"/>
          <c:w val="0.27402773563079397"/>
          <c:h val="9.89588199570213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802214667938433E-2"/>
          <c:y val="0.12621929585302405"/>
          <c:w val="0.90919783464566928"/>
          <c:h val="0.61434473425196834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Количество КНМ в отношении ЮЛ и ИП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0.28000000000000003</c:v>
                </c:pt>
              </c:numCache>
            </c:numRef>
          </c:val>
        </c:ser>
        <c:ser>
          <c:idx val="3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Количество КНМ в отношении ЮЛ и ИП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0.28000000000000003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0962576"/>
        <c:axId val="550962968"/>
      </c:barChart>
      <c:catAx>
        <c:axId val="550962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50962968"/>
        <c:crosses val="autoZero"/>
        <c:auto val="1"/>
        <c:lblAlgn val="ctr"/>
        <c:lblOffset val="100"/>
        <c:noMultiLvlLbl val="0"/>
      </c:catAx>
      <c:valAx>
        <c:axId val="5509629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50962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1564147215326802"/>
          <c:y val="0.85450460745367174"/>
          <c:w val="0.32126287289984928"/>
          <c:h val="0.103317853452279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802214667938433E-2"/>
          <c:y val="0.12621929585302405"/>
          <c:w val="0.90919783464566928"/>
          <c:h val="0.61434473425196834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Доля ЮЛ и ИП, подвергнутых контролю 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0.28999999999999998</c:v>
                </c:pt>
              </c:numCache>
            </c:numRef>
          </c:val>
        </c:ser>
        <c:ser>
          <c:idx val="3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Доля ЮЛ и ИП, подвергнутых контролю 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0.26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2524288"/>
        <c:axId val="552526248"/>
      </c:barChart>
      <c:catAx>
        <c:axId val="552524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52526248"/>
        <c:crosses val="autoZero"/>
        <c:auto val="1"/>
        <c:lblAlgn val="ctr"/>
        <c:lblOffset val="100"/>
        <c:noMultiLvlLbl val="0"/>
      </c:catAx>
      <c:valAx>
        <c:axId val="5525262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52524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8267265563130212"/>
          <c:y val="0.86813591376429011"/>
          <c:w val="0.48726903809184341"/>
          <c:h val="7.60551649226825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54954022707437"/>
          <c:y val="0.1338385271997162"/>
          <c:w val="0.36513434163355424"/>
          <c:h val="0.5497283761507757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Планирование плановых КНМ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shade val="58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8BEF-4E8C-89A7-AC192E9A8646}"/>
              </c:ext>
            </c:extLst>
          </c:dPt>
          <c:dPt>
            <c:idx val="1"/>
            <c:bubble3D val="0"/>
            <c:explosion val="3"/>
            <c:spPr>
              <a:solidFill>
                <a:schemeClr val="accent3">
                  <a:shade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BEF-4E8C-89A7-AC192E9A8646}"/>
              </c:ext>
            </c:extLst>
          </c:dPt>
          <c:dPt>
            <c:idx val="2"/>
            <c:bubble3D val="0"/>
            <c:spPr>
              <a:solidFill>
                <a:schemeClr val="accent3">
                  <a:tint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8BEF-4E8C-89A7-AC192E9A8646}"/>
              </c:ext>
            </c:extLst>
          </c:dPt>
          <c:dPt>
            <c:idx val="3"/>
            <c:bubble3D val="0"/>
            <c:spPr>
              <a:solidFill>
                <a:schemeClr val="accent3">
                  <a:tint val="58000"/>
                </a:schemeClr>
              </a:solidFill>
              <a:ln>
                <a:noFill/>
              </a:ln>
              <a:effectLst/>
            </c:spPr>
          </c:dPt>
          <c:cat>
            <c:strRef>
              <c:f>Лист1!$A$2:$A$4</c:f>
              <c:strCache>
                <c:ptCount val="3"/>
                <c:pt idx="1">
                  <c:v>Количество плановых КНМ, вошедших в план на 2025 год</c:v>
                </c:pt>
                <c:pt idx="2">
                  <c:v>Количество плановых КНМ, исключенных органом прокуратуры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1">
                  <c:v>294</c:v>
                </c:pt>
                <c:pt idx="2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BEF-4E8C-89A7-AC192E9A86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62"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3.2504392964218455E-2"/>
          <c:y val="0.73173476272609961"/>
          <c:w val="0.9445832905787287"/>
          <c:h val="0.25723169037805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982553638085648"/>
          <c:y val="0.19601504778019496"/>
          <c:w val="0.21100744292950541"/>
          <c:h val="0.45166537422938868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362"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8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lang="ru-RU" sz="1800" b="1" i="0" u="none" strike="noStrik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0.33291</cdr:x>
      <cdr:y>0.03006</cdr:y>
    </cdr:from>
    <cdr:to>
      <cdr:x>0.43722</cdr:x>
      <cdr:y>0.11125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918166" y="97365"/>
          <a:ext cx="914341" cy="2630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90 %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0.61599</cdr:x>
      <cdr:y>0.35955</cdr:y>
    </cdr:from>
    <cdr:to>
      <cdr:x>0.72031</cdr:x>
      <cdr:y>0.44073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5399577" y="1164746"/>
          <a:ext cx="914430" cy="2629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81 %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0.63467</cdr:x>
      <cdr:y>0.08771</cdr:y>
    </cdr:from>
    <cdr:to>
      <cdr:x>0.75314</cdr:x>
      <cdr:y>0.17007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248076" y="277482"/>
          <a:ext cx="606297" cy="2605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124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0.3806</cdr:x>
      <cdr:y>0.08898</cdr:y>
    </cdr:from>
    <cdr:to>
      <cdr:x>0.49907</cdr:x>
      <cdr:y>0.17134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947786" y="281480"/>
          <a:ext cx="606297" cy="2605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124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0.62681</cdr:x>
      <cdr:y>0.36082</cdr:y>
    </cdr:from>
    <cdr:to>
      <cdr:x>0.74528</cdr:x>
      <cdr:y>0.45782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362289" y="1008497"/>
          <a:ext cx="635484" cy="2711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0,</a:t>
          </a:r>
          <a:r>
            <a: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0.3736</cdr:x>
      <cdr:y>0.07878</cdr:y>
    </cdr:from>
    <cdr:to>
      <cdr:x>0.49207</cdr:x>
      <cdr:y>0.16114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004019" y="220192"/>
          <a:ext cx="635483" cy="2301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0,29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0.10459</cdr:x>
      <cdr:y>0</cdr:y>
    </cdr:from>
    <cdr:to>
      <cdr:x>1</cdr:x>
      <cdr:y>0.10506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xmlns="" id="{E4EE9116-2D17-4A71-90D0-C1389E46DEA6}"/>
            </a:ext>
          </a:extLst>
        </cdr:cNvPr>
        <cdr:cNvSpPr txBox="1"/>
      </cdr:nvSpPr>
      <cdr:spPr>
        <a:xfrm xmlns:a="http://schemas.openxmlformats.org/drawingml/2006/main">
          <a:off x="516167" y="0"/>
          <a:ext cx="4418903" cy="5891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Запланировано </a:t>
          </a:r>
          <a:r>
            <a: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354 плановых </a:t>
          </a:r>
          <a:r>
            <a: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КНМ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7440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5" y="1"/>
            <a:ext cx="2945659" cy="497440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r">
              <a:defRPr sz="1200"/>
            </a:lvl1pPr>
          </a:lstStyle>
          <a:p>
            <a:fld id="{89FDA9D4-1765-41F8-8B22-ED969B5915B8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429198"/>
            <a:ext cx="2945659" cy="497440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5" y="9429198"/>
            <a:ext cx="2945659" cy="497440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r">
              <a:defRPr sz="1200"/>
            </a:lvl1pPr>
          </a:lstStyle>
          <a:p>
            <a:fld id="{148AC528-34B4-414A-A98B-76367C9504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8447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5857"/>
          </a:xfrm>
          <a:prstGeom prst="rect">
            <a:avLst/>
          </a:prstGeom>
        </p:spPr>
        <p:txBody>
          <a:bodyPr vert="horz" lIns="91730" tIns="45865" rIns="91730" bIns="45865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5857"/>
          </a:xfrm>
          <a:prstGeom prst="rect">
            <a:avLst/>
          </a:prstGeom>
        </p:spPr>
        <p:txBody>
          <a:bodyPr vert="horz" lIns="91730" tIns="45865" rIns="91730" bIns="45865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17AB9B8D-FA7B-4B79-9FBC-2CAF82F19301}" type="datetimeFigureOut">
              <a:rPr lang="ru-RU"/>
              <a:pPr>
                <a:defRPr/>
              </a:pPr>
              <a:t>07.11.2024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30" tIns="45865" rIns="91730" bIns="45865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4600"/>
            <a:ext cx="5438140" cy="4467463"/>
          </a:xfrm>
          <a:prstGeom prst="rect">
            <a:avLst/>
          </a:prstGeom>
        </p:spPr>
        <p:txBody>
          <a:bodyPr vert="horz" lIns="91730" tIns="45865" rIns="91730" bIns="45865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9198"/>
            <a:ext cx="2945659" cy="495857"/>
          </a:xfrm>
          <a:prstGeom prst="rect">
            <a:avLst/>
          </a:prstGeom>
        </p:spPr>
        <p:txBody>
          <a:bodyPr vert="horz" lIns="91730" tIns="45865" rIns="91730" bIns="45865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29198"/>
            <a:ext cx="2945659" cy="495857"/>
          </a:xfrm>
          <a:prstGeom prst="rect">
            <a:avLst/>
          </a:prstGeom>
        </p:spPr>
        <p:txBody>
          <a:bodyPr vert="horz" wrap="square" lIns="91730" tIns="45865" rIns="91730" bIns="4586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21C03FF-161A-449C-9AA4-1E3E4C33256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544082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F8DE66E-CE99-473D-8CC6-A179E013DC76}" type="slidenum">
              <a:rPr lang="ru-RU" altLang="ru-RU" smtClean="0"/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ru-RU" altLang="ru-RU" smtClean="0"/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2950"/>
            <a:ext cx="4965700" cy="37242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7863" y="4714876"/>
            <a:ext cx="5441950" cy="44688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731073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F8DE66E-CE99-473D-8CC6-A179E013DC76}" type="slidenum">
              <a:rPr lang="ru-RU" altLang="ru-RU" smtClean="0"/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ru-RU" altLang="ru-RU" smtClean="0"/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2950"/>
            <a:ext cx="4965700" cy="37242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7863" y="4714876"/>
            <a:ext cx="5441950" cy="44688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760492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CA6C1C1-4608-41AA-9E47-FC0CD485F814}" type="slidenum">
              <a:rPr lang="ru-RU" altLang="ru-RU" smtClean="0"/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ru-RU" altLang="ru-RU" smtClean="0"/>
          </a:p>
        </p:txBody>
      </p:sp>
      <p:sp>
        <p:nvSpPr>
          <p:cNvPr id="368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2950"/>
            <a:ext cx="4965700" cy="37242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7863" y="4714876"/>
            <a:ext cx="5441950" cy="44688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217179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995F9DE-886B-4FA9-998C-7FDBC786BF85}" type="slidenum">
              <a:rPr lang="ru-RU" altLang="ru-RU" smtClean="0"/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ru-RU" altLang="ru-RU" smtClean="0"/>
          </a:p>
        </p:txBody>
      </p:sp>
      <p:sp>
        <p:nvSpPr>
          <p:cNvPr id="38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2950"/>
            <a:ext cx="4965700" cy="37242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7863" y="4714876"/>
            <a:ext cx="5441950" cy="44688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154280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995F9DE-886B-4FA9-998C-7FDBC786BF85}" type="slidenum">
              <a:rPr lang="ru-RU" altLang="ru-RU" smtClean="0"/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ru-RU" altLang="ru-RU" smtClean="0"/>
          </a:p>
        </p:txBody>
      </p:sp>
      <p:sp>
        <p:nvSpPr>
          <p:cNvPr id="38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2950"/>
            <a:ext cx="4965700" cy="37242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7863" y="4714876"/>
            <a:ext cx="5441950" cy="44688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341137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CA6C1C1-4608-41AA-9E47-FC0CD485F814}" type="slidenum">
              <a:rPr lang="ru-RU" altLang="ru-RU" smtClean="0"/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ru-RU" altLang="ru-RU" smtClean="0"/>
          </a:p>
        </p:txBody>
      </p:sp>
      <p:sp>
        <p:nvSpPr>
          <p:cNvPr id="368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2950"/>
            <a:ext cx="4965700" cy="37242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7863" y="4714876"/>
            <a:ext cx="5441950" cy="44688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1188616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CA6C1C1-4608-41AA-9E47-FC0CD485F814}" type="slidenum">
              <a:rPr lang="ru-RU" altLang="ru-RU" smtClean="0"/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ru-RU" altLang="ru-RU" smtClean="0"/>
          </a:p>
        </p:txBody>
      </p:sp>
      <p:sp>
        <p:nvSpPr>
          <p:cNvPr id="368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2950"/>
            <a:ext cx="4965700" cy="37242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7863" y="4714876"/>
            <a:ext cx="5441950" cy="44688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2791947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CA6C1C1-4608-41AA-9E47-FC0CD485F814}" type="slidenum">
              <a:rPr lang="ru-RU" altLang="ru-RU" smtClean="0"/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ru-RU" altLang="ru-RU" smtClean="0"/>
          </a:p>
        </p:txBody>
      </p:sp>
      <p:sp>
        <p:nvSpPr>
          <p:cNvPr id="368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2950"/>
            <a:ext cx="4965700" cy="37242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7863" y="4714876"/>
            <a:ext cx="5441950" cy="44688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4778622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1C03FF-161A-449C-9AA4-1E3E4C33256B}" type="slidenum">
              <a:rPr lang="ru-RU" altLang="ru-RU" smtClean="0"/>
              <a:pPr>
                <a:defRPr/>
              </a:pPr>
              <a:t>14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0502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E97C30-B298-4012-AD09-655F0FC8862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9A49D0-CCDC-4983-A5B8-73065D1B8D3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313A39-0A99-4CF4-92EB-BDC478CC419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8DB592-75C7-4028-8DD4-D21D85672A5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914A09-0BDA-4FFE-8A2E-FB6EE6239AB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8F575B-75BB-4744-B2E5-4CE176C1204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3A4B27-FA48-4D4C-9E04-B34F61564E9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5F62B2-4284-4294-98EC-BC16936409A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563F65-07AF-4C35-A606-54A7E0EC103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CF8164-FFB5-4DEA-97A7-4F07ADC208C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30DBA1-5F87-419C-AF45-BC0BCCB4D0A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06302D0-F3D7-4973-A581-8FBDF31267F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4" r:id="rId1"/>
    <p:sldLayoutId id="2147484295" r:id="rId2"/>
    <p:sldLayoutId id="2147484296" r:id="rId3"/>
    <p:sldLayoutId id="2147484297" r:id="rId4"/>
    <p:sldLayoutId id="2147484298" r:id="rId5"/>
    <p:sldLayoutId id="2147484299" r:id="rId6"/>
    <p:sldLayoutId id="2147484300" r:id="rId7"/>
    <p:sldLayoutId id="2147484301" r:id="rId8"/>
    <p:sldLayoutId id="2147484302" r:id="rId9"/>
    <p:sldLayoutId id="2147484303" r:id="rId10"/>
    <p:sldLayoutId id="2147484304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5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11" Type="http://schemas.openxmlformats.org/officeDocument/2006/relationships/image" Target="../media/image5.emf"/><Relationship Id="rId5" Type="http://schemas.openxmlformats.org/officeDocument/2006/relationships/oleObject" Target="../embeddings/_____Microsoft_Excel_97-20031.xls"/><Relationship Id="rId10" Type="http://schemas.openxmlformats.org/officeDocument/2006/relationships/oleObject" Target="../embeddings/_____Microsoft_Excel_97-20032.xls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3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emf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_____Microsoft_Excel_97-20033.xls"/><Relationship Id="rId11" Type="http://schemas.openxmlformats.org/officeDocument/2006/relationships/image" Target="../media/image7.png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0.emf"/><Relationship Id="rId4" Type="http://schemas.openxmlformats.org/officeDocument/2006/relationships/image" Target="../media/image11.png"/><Relationship Id="rId9" Type="http://schemas.openxmlformats.org/officeDocument/2006/relationships/oleObject" Target="../embeddings/_____Microsoft_Excel_97-20034.xls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ChangeArrowheads="1"/>
          </p:cNvSpPr>
          <p:nvPr/>
        </p:nvSpPr>
        <p:spPr bwMode="auto">
          <a:xfrm>
            <a:off x="323528" y="692696"/>
            <a:ext cx="843527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/>
            <a:endParaRPr lang="ru-RU" alt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результатах контрольной (надзорной) деятельности Главного управления </a:t>
            </a:r>
            <a:br>
              <a:rPr lang="ru-RU" alt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МЧС России по Чувашской Республике-Чувашии в отношении субъектов предпринимательства </a:t>
            </a:r>
            <a:br>
              <a:rPr lang="ru-RU" alt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истекший период 2024 года</a:t>
            </a:r>
            <a:endParaRPr lang="ru-RU" alt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792" y="4653136"/>
            <a:ext cx="778674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Главный государственный инспектор </a:t>
            </a:r>
          </a:p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Чувашской Республики по пожарному надзору</a:t>
            </a:r>
            <a:endParaRPr lang="ru-RU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chemeClr val="bg1"/>
              </a:solidFill>
            </a:endParaRPr>
          </a:p>
          <a:p>
            <a:pPr algn="ctr"/>
            <a:r>
              <a:rPr lang="ru-RU" alt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Большов Алексей Вадимович</a:t>
            </a:r>
            <a:endParaRPr lang="ru-RU" altLang="ru-RU" sz="3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 descr="C:\Documents and Settings\Пользователь\Рабочий стол\РАБОТА\Эмблемы МЧС\56-Орел-вектор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364" y="22422"/>
            <a:ext cx="611867" cy="809554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G:\image30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6257"/>
            <a:ext cx="9144000" cy="14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C:\Documents and Settings\Пользователь\Рабочий стол\РАБОТА\Эмблемы МЧС\56-Орел-вектор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620" y="76753"/>
            <a:ext cx="492125" cy="722312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2" descr="G:\image30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6257"/>
            <a:ext cx="9144000" cy="14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853485" y="244989"/>
            <a:ext cx="743703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/>
            <a:endParaRPr lang="ru-RU" altLang="ru-RU" sz="1400" b="1" spc="-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34250" t="12200" r="32675" b="5201"/>
          <a:stretch/>
        </p:blipFill>
        <p:spPr>
          <a:xfrm>
            <a:off x="258446" y="1412775"/>
            <a:ext cx="3602609" cy="5060809"/>
          </a:xfrm>
          <a:prstGeom prst="rect">
            <a:avLst/>
          </a:prstGeom>
          <a:ln>
            <a:noFill/>
          </a:ln>
          <a:effectLst>
            <a:glow rad="139700">
              <a:schemeClr val="tx1"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</p:pic>
      <p:sp>
        <p:nvSpPr>
          <p:cNvPr id="15" name="Стрелка вправо 14"/>
          <p:cNvSpPr/>
          <p:nvPr/>
        </p:nvSpPr>
        <p:spPr>
          <a:xfrm>
            <a:off x="3954512" y="1900357"/>
            <a:ext cx="990870" cy="344080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967081" y="1209304"/>
            <a:ext cx="3781632" cy="1489780"/>
          </a:xfrm>
          <a:prstGeom prst="roundRect">
            <a:avLst>
              <a:gd name="adj" fmla="val 1000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7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128</a:t>
            </a:r>
            <a:r>
              <a:rPr lang="en-US" sz="1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 и индивидуальных предпринимателей включены в План плановых контрольных (надзорных) </a:t>
            </a:r>
            <a:r>
              <a:rPr lang="ru-RU" sz="1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 на 2024</a:t>
            </a:r>
            <a:endParaRPr lang="ru-RU" sz="1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853485" y="186943"/>
            <a:ext cx="73638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/>
            <a:r>
              <a:rPr lang="ru-RU" altLang="ru-RU" sz="2000" b="1" spc="-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КОНТРОЛЬНЫЕ (НАДЗОРНЫЕ) МЕРОПРИЯТИЯ В 202</a:t>
            </a:r>
            <a:r>
              <a:rPr lang="en-US" altLang="ru-RU" sz="2000" b="1" spc="-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altLang="ru-RU" sz="2000" b="1" spc="-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ГОДУ</a:t>
            </a:r>
            <a:endParaRPr lang="ru-RU" altLang="ru-RU" sz="2000" b="1" spc="-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038840" y="5263268"/>
            <a:ext cx="3771639" cy="1406092"/>
          </a:xfrm>
          <a:prstGeom prst="roundRect">
            <a:avLst>
              <a:gd name="adj" fmla="val 1000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сключено из Плана </a:t>
            </a:r>
            <a:r>
              <a:rPr lang="ru-RU" sz="1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плановых контрольных (надзорных) </a:t>
            </a:r>
            <a:r>
              <a:rPr lang="ru-RU" sz="1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 </a:t>
            </a:r>
            <a:r>
              <a:rPr lang="ru-RU" sz="17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субъекта предпринимательства путем понижения категории риска</a:t>
            </a:r>
            <a:endParaRPr lang="ru-RU" sz="1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676457" y="6546850"/>
            <a:ext cx="467544" cy="3111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/>
              <a:t>10</a:t>
            </a:r>
            <a:endParaRPr lang="ru-RU" sz="1400" dirty="0"/>
          </a:p>
        </p:txBody>
      </p:sp>
      <p:sp>
        <p:nvSpPr>
          <p:cNvPr id="26" name="Стрелка вниз 25"/>
          <p:cNvSpPr/>
          <p:nvPr/>
        </p:nvSpPr>
        <p:spPr>
          <a:xfrm>
            <a:off x="6456607" y="2750414"/>
            <a:ext cx="936104" cy="483467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038840" y="3285211"/>
            <a:ext cx="3709873" cy="1444833"/>
          </a:xfrm>
          <a:prstGeom prst="roundRect">
            <a:avLst>
              <a:gd name="adj" fmla="val 10000"/>
            </a:avLst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реализованы контрольные (надзорные) мероприятия </a:t>
            </a:r>
            <a:r>
              <a:rPr lang="ru-RU" sz="1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отношении </a:t>
            </a:r>
            <a:r>
              <a:rPr lang="ru-RU" sz="17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124 </a:t>
            </a:r>
            <a:r>
              <a:rPr lang="ru-RU" sz="1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субъектов предпринимательства, выявлено более ___ замечаний</a:t>
            </a:r>
            <a:endParaRPr lang="ru-RU" sz="1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Стрелка вниз 27"/>
          <p:cNvSpPr/>
          <p:nvPr/>
        </p:nvSpPr>
        <p:spPr>
          <a:xfrm>
            <a:off x="6487490" y="4832704"/>
            <a:ext cx="936104" cy="392163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50685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 Box 13"/>
          <p:cNvSpPr txBox="1">
            <a:spLocks noChangeArrowheads="1"/>
          </p:cNvSpPr>
          <p:nvPr/>
        </p:nvSpPr>
        <p:spPr bwMode="auto">
          <a:xfrm>
            <a:off x="0" y="1162265"/>
            <a:ext cx="41910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400" b="1" u="sng" dirty="0">
                <a:solidFill>
                  <a:schemeClr val="bg1"/>
                </a:solidFill>
              </a:rPr>
              <a:t>Ранее существовавшая система противопожарного нормирования</a:t>
            </a:r>
          </a:p>
          <a:p>
            <a:pPr algn="ctr">
              <a:spcBef>
                <a:spcPct val="50000"/>
              </a:spcBef>
            </a:pPr>
            <a:r>
              <a:rPr lang="ru-RU" altLang="ru-RU" sz="1200" b="1" dirty="0">
                <a:solidFill>
                  <a:schemeClr val="bg1"/>
                </a:solidFill>
              </a:rPr>
              <a:t>(ГОСТ</a:t>
            </a:r>
            <a:r>
              <a:rPr lang="ru-RU" altLang="ru-RU" sz="1200" b="1" dirty="0" smtClean="0">
                <a:solidFill>
                  <a:schemeClr val="bg1"/>
                </a:solidFill>
              </a:rPr>
              <a:t>,, </a:t>
            </a:r>
            <a:r>
              <a:rPr lang="ru-RU" altLang="ru-RU" sz="1200" b="1" dirty="0">
                <a:solidFill>
                  <a:schemeClr val="bg1"/>
                </a:solidFill>
              </a:rPr>
              <a:t>ТСН, ПУЭ, ПЭЭП, РД, МГСН, НПБ и пр.)*</a:t>
            </a:r>
          </a:p>
        </p:txBody>
      </p:sp>
      <p:pic>
        <p:nvPicPr>
          <p:cNvPr id="16" name="Picture 3" descr="C:\Documents and Settings\Пользователь\Рабочий стол\РАБОТА\Эмблемы МЧС\56-Орел-вектор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620" y="76753"/>
            <a:ext cx="492125" cy="722312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2" descr="G:\image30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6257"/>
            <a:ext cx="9144000" cy="14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Скругленный прямоугольник 4"/>
          <p:cNvSpPr/>
          <p:nvPr/>
        </p:nvSpPr>
        <p:spPr>
          <a:xfrm>
            <a:off x="7288654" y="1772816"/>
            <a:ext cx="702475" cy="422652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9530" tIns="49530" rIns="49530" bIns="4953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b="1" kern="1200" dirty="0" smtClean="0">
                <a:solidFill>
                  <a:srgbClr val="002060"/>
                </a:solidFill>
              </a:rPr>
              <a:t> </a:t>
            </a:r>
            <a:endParaRPr lang="ru-RU" sz="1300" b="1" kern="1200" dirty="0">
              <a:solidFill>
                <a:srgbClr val="002060"/>
              </a:solidFill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853484" y="118906"/>
            <a:ext cx="743703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/>
            <a:r>
              <a:rPr lang="ru-RU" alt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spc="-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ПРОДЛЕНИЕ СРОКОВ ИСПОЛНЕНИЯ ПРЕДПИСАНИЙ ОРГАНОВ ФГПН ЧЕРЕЗ СИСТЕМУ ДОСУДЕБНОГО ОБЖАЛОВАНИЯ</a:t>
            </a:r>
            <a:endParaRPr lang="ru-RU" altLang="ru-RU" b="1" spc="-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8676457" y="6546850"/>
            <a:ext cx="467544" cy="3111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/>
              <a:t>11</a:t>
            </a:r>
            <a:endParaRPr lang="ru-RU" sz="1400" dirty="0"/>
          </a:p>
        </p:txBody>
      </p:sp>
      <p:sp>
        <p:nvSpPr>
          <p:cNvPr id="31" name="Стрелка вниз 30"/>
          <p:cNvSpPr/>
          <p:nvPr/>
        </p:nvSpPr>
        <p:spPr>
          <a:xfrm>
            <a:off x="6847786" y="2226490"/>
            <a:ext cx="1442728" cy="836001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5237561" y="3118693"/>
            <a:ext cx="3582911" cy="1003575"/>
          </a:xfrm>
          <a:prstGeom prst="roundRect">
            <a:avLst>
              <a:gd name="adj" fmla="val 10000"/>
            </a:avLst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 заявлению (69 %)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приняты положительные решения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60620" y="1072378"/>
            <a:ext cx="8975434" cy="101568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2024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субъектов предпринимательства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поступило </a:t>
            </a:r>
            <a:r>
              <a:rPr lang="ru-RU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89  </a:t>
            </a:r>
            <a:r>
              <a:rPr lang="ru-RU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заявлений                        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продлении срока исполнения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предписания.  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31" r="9243"/>
          <a:stretch/>
        </p:blipFill>
        <p:spPr>
          <a:xfrm>
            <a:off x="160620" y="2452077"/>
            <a:ext cx="4235789" cy="4246649"/>
          </a:xfrm>
          <a:prstGeom prst="rect">
            <a:avLst/>
          </a:prstGeom>
          <a:ln>
            <a:noFill/>
          </a:ln>
          <a:effectLst>
            <a:glow rad="139700">
              <a:schemeClr val="tx1"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648337" y="2275159"/>
            <a:ext cx="27631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Рассмотрены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срок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превышающий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4-х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дней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230016" y="4280701"/>
            <a:ext cx="3590456" cy="2266149"/>
          </a:xfrm>
          <a:prstGeom prst="roundRect">
            <a:avLst>
              <a:gd name="adj" fmla="val 10000"/>
            </a:avLst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заявлениям  </a:t>
            </a:r>
          </a:p>
          <a:p>
            <a:pPr algn="ctr"/>
            <a:r>
              <a:rPr lang="ru-RU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(31 %)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приняты решения     об отказе в виду отсутствия оснований для продления сроков и не предоставления сведений о невозможности исполнения предписаний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3541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C:\Documents and Settings\Пользователь\Рабочий стол\РАБОТА\Эмблемы МЧС\56-Орел-вектор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620" y="76753"/>
            <a:ext cx="492125" cy="722312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2" descr="G:\image30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6257"/>
            <a:ext cx="9144000" cy="14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Скругленный прямоугольник 4"/>
          <p:cNvSpPr/>
          <p:nvPr/>
        </p:nvSpPr>
        <p:spPr>
          <a:xfrm>
            <a:off x="7288654" y="1772816"/>
            <a:ext cx="702475" cy="422652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9530" tIns="49530" rIns="49530" bIns="4953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b="1" kern="1200" dirty="0" smtClean="0">
                <a:solidFill>
                  <a:srgbClr val="002060"/>
                </a:solidFill>
              </a:rPr>
              <a:t> </a:t>
            </a:r>
            <a:endParaRPr lang="ru-RU" sz="1300" b="1" kern="1200" dirty="0">
              <a:solidFill>
                <a:srgbClr val="002060"/>
              </a:solidFill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853485" y="207934"/>
            <a:ext cx="74370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/>
            <a:r>
              <a:rPr lang="ru-RU" altLang="ru-RU" sz="2000" b="1" spc="-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</a:t>
            </a:r>
            <a:r>
              <a:rPr lang="ru-RU" altLang="ru-RU" sz="2000" b="1" spc="-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ПРОФИЛАКТИЧЕСКИХ </a:t>
            </a:r>
            <a:r>
              <a:rPr lang="ru-RU" altLang="ru-RU" sz="2000" b="1" spc="-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338326" y="1371229"/>
            <a:ext cx="3866723" cy="99385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Профилактические визиты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327958" y="4416424"/>
            <a:ext cx="3866723" cy="69867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</a:t>
            </a:r>
          </a:p>
          <a:p>
            <a:pPr algn="ctr"/>
            <a:endPara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308214" y="3455253"/>
            <a:ext cx="3866724" cy="68883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Консультирование</a:t>
            </a:r>
          </a:p>
          <a:p>
            <a:pPr algn="ctr"/>
            <a:endParaRPr lang="ru-RU" sz="22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819080" y="1371229"/>
            <a:ext cx="1019140" cy="98139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3424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771156" y="4446140"/>
            <a:ext cx="1019140" cy="70835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876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799337" y="3448172"/>
            <a:ext cx="1019140" cy="69591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3813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2300" y="5212289"/>
            <a:ext cx="8942163" cy="1059825"/>
            <a:chOff x="182681" y="5242333"/>
            <a:chExt cx="8754709" cy="906072"/>
          </a:xfrm>
        </p:grpSpPr>
        <p:grpSp>
          <p:nvGrpSpPr>
            <p:cNvPr id="20" name="Группа 19"/>
            <p:cNvGrpSpPr/>
            <p:nvPr/>
          </p:nvGrpSpPr>
          <p:grpSpPr>
            <a:xfrm>
              <a:off x="296430" y="5284309"/>
              <a:ext cx="8640960" cy="864096"/>
              <a:chOff x="0" y="-1549116"/>
              <a:chExt cx="7222402" cy="4507778"/>
            </a:xfrm>
            <a:solidFill>
              <a:schemeClr val="bg2">
                <a:lumMod val="75000"/>
              </a:schemeClr>
            </a:solidFill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</p:grpSpPr>
          <p:sp>
            <p:nvSpPr>
              <p:cNvPr id="21" name="Скругленный прямоугольник 20"/>
              <p:cNvSpPr/>
              <p:nvPr/>
            </p:nvSpPr>
            <p:spPr>
              <a:xfrm>
                <a:off x="0" y="-1549116"/>
                <a:ext cx="7222402" cy="4507778"/>
              </a:xfrm>
              <a:prstGeom prst="roundRect">
                <a:avLst>
                  <a:gd name="adj" fmla="val 10000"/>
                </a:avLst>
              </a:prstGeom>
              <a:grp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2" name="Скругленный прямоугольник 4"/>
              <p:cNvSpPr/>
              <p:nvPr/>
            </p:nvSpPr>
            <p:spPr>
              <a:xfrm>
                <a:off x="1379588" y="27979"/>
                <a:ext cx="5247097" cy="1428089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9530" tIns="49530" rIns="49530" bIns="49530" numCol="1" spcCol="1270" anchor="ctr" anchorCtr="0">
                <a:noAutofit/>
              </a:bodyPr>
              <a:lstStyle/>
              <a:p>
                <a:pPr lvl="0" algn="just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300" b="1" kern="1200" dirty="0" smtClean="0">
                    <a:solidFill>
                      <a:srgbClr val="002060"/>
                    </a:solidFill>
                  </a:rPr>
                  <a:t> </a:t>
                </a:r>
                <a:endParaRPr lang="ru-RU" sz="1300" b="1" kern="1200" dirty="0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182681" y="5242333"/>
              <a:ext cx="8568952" cy="815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Общее количество проф. мероприятий</a:t>
              </a:r>
              <a:r>
                <a:rPr 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b="1" u="sng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свыше 11 </a:t>
              </a:r>
              <a:r>
                <a:rPr lang="ru-RU" sz="2800" b="1" u="sng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тыс., </a:t>
              </a:r>
              <a:r>
                <a:rPr lang="ru-RU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lang="ru-RU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2800" b="1" u="sng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более 3 тыс</a:t>
              </a:r>
              <a:r>
                <a:rPr lang="ru-RU" sz="2800" b="1" u="sng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из которых на объектах бизнеса</a:t>
              </a:r>
            </a:p>
          </p:txBody>
        </p:sp>
      </p:grpSp>
      <p:sp>
        <p:nvSpPr>
          <p:cNvPr id="26" name="Скругленный прямоугольник 25"/>
          <p:cNvSpPr/>
          <p:nvPr/>
        </p:nvSpPr>
        <p:spPr>
          <a:xfrm>
            <a:off x="8604449" y="6546850"/>
            <a:ext cx="539552" cy="3111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/>
              <a:t>12</a:t>
            </a:r>
            <a:endParaRPr lang="ru-RU" sz="1400" dirty="0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5" t="6950" r="14079" b="19551"/>
          <a:stretch/>
        </p:blipFill>
        <p:spPr>
          <a:xfrm>
            <a:off x="160620" y="1285829"/>
            <a:ext cx="2647280" cy="3646421"/>
          </a:xfrm>
          <a:prstGeom prst="rect">
            <a:avLst/>
          </a:prstGeom>
          <a:effectLst>
            <a:glow rad="139700">
              <a:schemeClr val="tx1">
                <a:alpha val="40000"/>
              </a:schemeClr>
            </a:glow>
          </a:effectLst>
        </p:spPr>
      </p:pic>
      <p:sp>
        <p:nvSpPr>
          <p:cNvPr id="25" name="Скругленный прямоугольник 24"/>
          <p:cNvSpPr/>
          <p:nvPr/>
        </p:nvSpPr>
        <p:spPr>
          <a:xfrm>
            <a:off x="3308214" y="2586075"/>
            <a:ext cx="3866724" cy="68883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Предостережения</a:t>
            </a:r>
          </a:p>
          <a:p>
            <a:pPr algn="ctr"/>
            <a:endParaRPr lang="ru-RU" sz="22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7799337" y="2578994"/>
            <a:ext cx="1019140" cy="69591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2979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68156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 Box 13"/>
          <p:cNvSpPr txBox="1">
            <a:spLocks noChangeArrowheads="1"/>
          </p:cNvSpPr>
          <p:nvPr/>
        </p:nvSpPr>
        <p:spPr bwMode="auto">
          <a:xfrm>
            <a:off x="0" y="1162265"/>
            <a:ext cx="41910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400" b="1" u="sng" dirty="0">
                <a:solidFill>
                  <a:schemeClr val="bg1"/>
                </a:solidFill>
              </a:rPr>
              <a:t>Ранее существовавшая система противопожарного нормирования</a:t>
            </a:r>
          </a:p>
          <a:p>
            <a:pPr algn="ctr">
              <a:spcBef>
                <a:spcPct val="50000"/>
              </a:spcBef>
            </a:pPr>
            <a:r>
              <a:rPr lang="ru-RU" altLang="ru-RU" sz="1200" b="1" dirty="0">
                <a:solidFill>
                  <a:schemeClr val="bg1"/>
                </a:solidFill>
              </a:rPr>
              <a:t>(ГОСТ</a:t>
            </a:r>
            <a:r>
              <a:rPr lang="ru-RU" altLang="ru-RU" sz="1200" b="1" dirty="0" smtClean="0">
                <a:solidFill>
                  <a:schemeClr val="bg1"/>
                </a:solidFill>
              </a:rPr>
              <a:t>,, </a:t>
            </a:r>
            <a:r>
              <a:rPr lang="ru-RU" altLang="ru-RU" sz="1200" b="1" dirty="0">
                <a:solidFill>
                  <a:schemeClr val="bg1"/>
                </a:solidFill>
              </a:rPr>
              <a:t>ТСН, ПУЭ, ПЭЭП, РД, МГСН, НПБ и пр.)*</a:t>
            </a:r>
          </a:p>
        </p:txBody>
      </p:sp>
      <p:pic>
        <p:nvPicPr>
          <p:cNvPr id="16" name="Picture 3" descr="C:\Documents and Settings\Пользователь\Рабочий стол\РАБОТА\Эмблемы МЧС\56-Орел-вектор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620" y="76753"/>
            <a:ext cx="492125" cy="722312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2" descr="G:\image30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6257"/>
            <a:ext cx="9144000" cy="14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Скругленный прямоугольник 4"/>
          <p:cNvSpPr/>
          <p:nvPr/>
        </p:nvSpPr>
        <p:spPr>
          <a:xfrm>
            <a:off x="7288654" y="1772816"/>
            <a:ext cx="702475" cy="422652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9530" tIns="49530" rIns="49530" bIns="4953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b="1" kern="1200" dirty="0" smtClean="0">
                <a:solidFill>
                  <a:srgbClr val="002060"/>
                </a:solidFill>
              </a:rPr>
              <a:t> </a:t>
            </a:r>
            <a:endParaRPr lang="ru-RU" sz="1300" b="1" kern="1200" dirty="0">
              <a:solidFill>
                <a:srgbClr val="002060"/>
              </a:solidFill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853484" y="88128"/>
            <a:ext cx="743703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/>
            <a:r>
              <a:rPr lang="ru-RU" alt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spc="-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</a:t>
            </a:r>
          </a:p>
          <a:p>
            <a:pPr algn="ctr"/>
            <a:r>
              <a:rPr lang="ru-RU" altLang="ru-RU" sz="2000" b="1" spc="-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 АДМИНИСТРАТИВНОЙ ОТВЕТСТВЕННОСТИ</a:t>
            </a:r>
            <a:endParaRPr lang="ru-RU" altLang="ru-RU" sz="2000" b="1" spc="-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8676457" y="6546850"/>
            <a:ext cx="467544" cy="3111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/>
              <a:t>13</a:t>
            </a:r>
            <a:endParaRPr lang="ru-RU" sz="1400" dirty="0"/>
          </a:p>
        </p:txBody>
      </p:sp>
      <p:sp>
        <p:nvSpPr>
          <p:cNvPr id="31" name="Стрелка вниз 30"/>
          <p:cNvSpPr/>
          <p:nvPr/>
        </p:nvSpPr>
        <p:spPr>
          <a:xfrm>
            <a:off x="6334258" y="2342709"/>
            <a:ext cx="689827" cy="382446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571999" y="4569545"/>
            <a:ext cx="4487715" cy="1091703"/>
          </a:xfrm>
          <a:prstGeom prst="roundRect">
            <a:avLst>
              <a:gd name="adj" fmla="val 10000"/>
            </a:avLst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ru-RU" sz="1600" b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 в виде предупреждений (81 %) </a:t>
            </a:r>
          </a:p>
          <a:p>
            <a:pPr algn="ctr"/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4564231" y="2789354"/>
            <a:ext cx="4463720" cy="1307696"/>
          </a:xfrm>
          <a:prstGeom prst="roundRect">
            <a:avLst>
              <a:gd name="adj" fmla="val 10000"/>
            </a:avLst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ru-RU" sz="200" b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в виде административного штрафа (19%),</a:t>
            </a:r>
          </a:p>
          <a:p>
            <a:pPr algn="ctr"/>
            <a:r>
              <a:rPr lang="ru-RU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ввиду наличия угрозы жизни                             и здоровью людей</a:t>
            </a:r>
            <a:r>
              <a:rPr lang="ru-RU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548003" y="1255948"/>
            <a:ext cx="4487715" cy="95658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Привлечено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административной ответственности </a:t>
            </a:r>
          </a:p>
          <a:p>
            <a:pPr algn="ctr"/>
            <a:r>
              <a:rPr lang="ru-RU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104 субъекта предпринимательства</a:t>
            </a:r>
            <a:endParaRPr lang="ru-RU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98" y="1237419"/>
            <a:ext cx="4211478" cy="5169454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139700">
              <a:schemeClr val="tx1"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7" name="Стрелка вниз 16"/>
          <p:cNvSpPr/>
          <p:nvPr/>
        </p:nvSpPr>
        <p:spPr>
          <a:xfrm>
            <a:off x="6334258" y="4156720"/>
            <a:ext cx="689827" cy="382446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17607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C:\Documents and Settings\Пользователь\Рабочий стол\РАБОТА\Эмблемы МЧС\56-Орел-вектор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620" y="76753"/>
            <a:ext cx="492125" cy="722312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2" descr="G:\image30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6257"/>
            <a:ext cx="9144000" cy="14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609062" y="91179"/>
            <a:ext cx="782297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/>
            <a:r>
              <a:rPr lang="ru-RU" altLang="ru-RU" sz="2000" b="1" spc="-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ПРЕДУПРЕЖДЕНИЙ </a:t>
            </a:r>
            <a:endParaRPr lang="ru-RU" altLang="ru-RU" sz="2000" b="1" spc="-1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2000" b="1" spc="-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altLang="ru-RU" sz="2000" b="1" spc="-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ОБЩЕГО </a:t>
            </a:r>
            <a:r>
              <a:rPr lang="ru-RU" altLang="ru-RU" sz="2000" b="1" spc="-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ЧИСЛА </a:t>
            </a:r>
            <a:r>
              <a:rPr lang="ru-RU" altLang="ru-RU" sz="2000" b="1" spc="-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НАКАЗАНИЙ (</a:t>
            </a:r>
            <a:r>
              <a:rPr lang="en-US" altLang="ru-RU" sz="2000" b="1" spc="-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P1)</a:t>
            </a:r>
            <a:endParaRPr lang="ru-RU" altLang="ru-RU" sz="2000" b="1" spc="-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534170225"/>
              </p:ext>
            </p:extLst>
          </p:nvPr>
        </p:nvGraphicFramePr>
        <p:xfrm>
          <a:off x="353026" y="2162498"/>
          <a:ext cx="8765620" cy="3239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" name="Скругленный прямоугольник 19"/>
          <p:cNvSpPr/>
          <p:nvPr/>
        </p:nvSpPr>
        <p:spPr>
          <a:xfrm>
            <a:off x="8651101" y="6546850"/>
            <a:ext cx="467545" cy="3111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/>
              <a:t>14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4571011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C:\Documents and Settings\Пользователь\Рабочий стол\РАБОТА\Эмблемы МЧС\56-Орел-вектор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620" y="76753"/>
            <a:ext cx="492125" cy="722312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2" descr="G:\image30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6257"/>
            <a:ext cx="9144000" cy="14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Скругленный прямоугольник 4"/>
          <p:cNvSpPr/>
          <p:nvPr/>
        </p:nvSpPr>
        <p:spPr>
          <a:xfrm>
            <a:off x="7288654" y="1772816"/>
            <a:ext cx="702475" cy="422652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9530" tIns="49530" rIns="49530" bIns="4953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b="1" kern="1200" dirty="0" smtClean="0">
                <a:solidFill>
                  <a:srgbClr val="002060"/>
                </a:solidFill>
              </a:rPr>
              <a:t> </a:t>
            </a:r>
            <a:endParaRPr lang="ru-RU" sz="1300" b="1" kern="1200" dirty="0">
              <a:solidFill>
                <a:srgbClr val="002060"/>
              </a:solidFill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853484" y="88128"/>
            <a:ext cx="743703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/>
            <a:r>
              <a:rPr lang="ru-RU" alt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spc="-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</a:t>
            </a:r>
          </a:p>
          <a:p>
            <a:pPr algn="ctr"/>
            <a:r>
              <a:rPr lang="ru-RU" altLang="ru-RU" sz="2000" b="1" spc="-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 АДМИНИСТРАТИВНОЙ ОТВЕТСТВЕННОСТИ</a:t>
            </a:r>
            <a:endParaRPr lang="ru-RU" altLang="ru-RU" sz="2000" b="1" spc="-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8676457" y="6546850"/>
            <a:ext cx="467544" cy="3111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/>
              <a:t>15</a:t>
            </a:r>
            <a:endParaRPr lang="ru-RU" sz="1400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067944" y="2380327"/>
            <a:ext cx="4968552" cy="353778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Решениями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судов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была приостановлена деятельность </a:t>
            </a: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ЧЕТЫРЕХ ЗДАНИЙ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 гостиницы и 1 объект спорта)</a:t>
            </a:r>
          </a:p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8" r="4939"/>
          <a:stretch/>
        </p:blipFill>
        <p:spPr>
          <a:xfrm>
            <a:off x="331304" y="2276872"/>
            <a:ext cx="3528392" cy="374469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40700298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C:\Documents and Settings\Пользователь\Рабочий стол\РАБОТА\Эмблемы МЧС\56-Орел-вектор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620" y="76753"/>
            <a:ext cx="492125" cy="722312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2" descr="G:\image30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6257"/>
            <a:ext cx="9144000" cy="14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821790" y="23722"/>
            <a:ext cx="743703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/>
            <a:r>
              <a:rPr lang="ru-RU" altLang="ru-RU" sz="2000" b="1" spc="-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</a:t>
            </a:r>
            <a:r>
              <a:rPr lang="ru-RU" alt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spc="-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 И ИП,  ПОДВЕРГНУТЫХ КОНТРОЛЮ                                 И  НАДЗОРУ ОТ ОБЩЕГО ЧИСЛА ПОДКОНТРОЛЬНЫХ (P2)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435674" y="5488069"/>
            <a:ext cx="7120788" cy="1186235"/>
            <a:chOff x="262800" y="-1549710"/>
            <a:chExt cx="7222402" cy="4507778"/>
          </a:xfrm>
          <a:solidFill>
            <a:schemeClr val="bg1">
              <a:lumMod val="85000"/>
            </a:schemeClr>
          </a:soli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262800" y="-1549710"/>
              <a:ext cx="7222402" cy="4507778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Скругленный прямоугольник 4"/>
            <p:cNvSpPr/>
            <p:nvPr/>
          </p:nvSpPr>
          <p:spPr>
            <a:xfrm>
              <a:off x="1379588" y="27979"/>
              <a:ext cx="5247097" cy="142808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b="1" kern="1200" dirty="0" smtClean="0">
                  <a:solidFill>
                    <a:srgbClr val="002060"/>
                  </a:solidFill>
                </a:rPr>
                <a:t> </a:t>
              </a:r>
              <a:endParaRPr lang="ru-RU" sz="1300" b="1" kern="1200" dirty="0">
                <a:solidFill>
                  <a:srgbClr val="002060"/>
                </a:solidFill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434454" y="5586512"/>
            <a:ext cx="7089873" cy="88870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ОЛИЧЕСТВО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ЮРИДИЧЕСКИХ ЛИЦ И ИНДИВИДУАЛЬНЫХ ПРЕДПРИНИМАТЕЛЕЙ, 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ОТНОШЕНИИ КОТОРЫХ 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ПРОВОДИЛИСЬ КОНТРОЛЬНЫЕ (НАДЗОРНЫЕ) МЕРОПРИЯТИЯ</a:t>
            </a:r>
            <a:endParaRPr lang="ru-RU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9552" y="4400277"/>
            <a:ext cx="7102449" cy="8887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ЮРИДИЧЕСКИХ ЛИЦ 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ИНДИВИДУАЛЬНЫХ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ПРЕДПРИНИМАТЕЛЕЙ,  ОСУЩЕСТВЛЯЮЩИХ ДЕЯТЕЛЬНОСТЬ 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НА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ЧУВАШСКОЙ  РЕСПУБЛИКИ</a:t>
            </a:r>
            <a:endParaRPr lang="ru-RU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7269910" y="2480469"/>
            <a:ext cx="1471265" cy="3966013"/>
            <a:chOff x="1379588" y="27979"/>
            <a:chExt cx="10989528" cy="13400670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5146711" y="10838966"/>
              <a:ext cx="7222405" cy="2589683"/>
            </a:xfrm>
            <a:prstGeom prst="roundRect">
              <a:avLst>
                <a:gd name="adj" fmla="val 1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 sz="1000" dirty="0" smtClean="0"/>
            </a:p>
            <a:p>
              <a:r>
                <a:rPr lang="ru-RU" dirty="0" smtClean="0"/>
                <a:t>   </a:t>
              </a:r>
              <a:r>
                <a:rPr lang="en-US" sz="22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124</a:t>
              </a:r>
              <a:endPara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Скругленный прямоугольник 4"/>
            <p:cNvSpPr/>
            <p:nvPr/>
          </p:nvSpPr>
          <p:spPr>
            <a:xfrm>
              <a:off x="1379588" y="27979"/>
              <a:ext cx="5247097" cy="142808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b="1" kern="1200" dirty="0" smtClean="0">
                  <a:solidFill>
                    <a:srgbClr val="002060"/>
                  </a:solidFill>
                </a:rPr>
                <a:t> </a:t>
              </a:r>
              <a:endParaRPr lang="ru-RU" sz="1300" b="1" kern="1200" dirty="0">
                <a:solidFill>
                  <a:srgbClr val="002060"/>
                </a:solidFill>
              </a:endParaRPr>
            </a:p>
          </p:txBody>
        </p:sp>
      </p:grpSp>
      <p:sp>
        <p:nvSpPr>
          <p:cNvPr id="29" name="Скругленный прямоугольник 28"/>
          <p:cNvSpPr/>
          <p:nvPr/>
        </p:nvSpPr>
        <p:spPr>
          <a:xfrm>
            <a:off x="7774247" y="4381874"/>
            <a:ext cx="966927" cy="888705"/>
          </a:xfrm>
          <a:prstGeom prst="roundRect">
            <a:avLst>
              <a:gd name="adj" fmla="val 1000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46256</a:t>
            </a:r>
            <a:endParaRPr lang="en-US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896449830"/>
              </p:ext>
            </p:extLst>
          </p:nvPr>
        </p:nvGraphicFramePr>
        <p:xfrm>
          <a:off x="3990776" y="636586"/>
          <a:ext cx="5117728" cy="3163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Скругленный прямоугольник 16"/>
          <p:cNvSpPr/>
          <p:nvPr/>
        </p:nvSpPr>
        <p:spPr>
          <a:xfrm>
            <a:off x="8676456" y="6546850"/>
            <a:ext cx="467545" cy="3111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/>
              <a:t>16</a:t>
            </a:r>
            <a:endParaRPr lang="ru-RU" sz="1400" dirty="0"/>
          </a:p>
        </p:txBody>
      </p: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1210963288"/>
              </p:ext>
            </p:extLst>
          </p:nvPr>
        </p:nvGraphicFramePr>
        <p:xfrm>
          <a:off x="0" y="921995"/>
          <a:ext cx="5364088" cy="2795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48315575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C:\Documents and Settings\Пользователь\Рабочий стол\РАБОТА\Эмблемы МЧС\56-Орел-вектор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620" y="76753"/>
            <a:ext cx="492125" cy="722312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2" descr="G:\image30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6257"/>
            <a:ext cx="9144000" cy="14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406682" y="-44001"/>
            <a:ext cx="8640960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/>
            <a:r>
              <a:rPr lang="ru-RU" altLang="ru-RU" sz="1900" b="1" spc="-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ПРОФИЛАКТИЧЕСКИХ МЕРОПРИЯТИЙ </a:t>
            </a:r>
            <a:endParaRPr lang="ru-RU" altLang="ru-RU" sz="1900" b="1" spc="-1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900" b="1" spc="-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1900" b="1" spc="-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ОБЩЕМ КОЛИЧЕСТВЕ </a:t>
            </a:r>
            <a:r>
              <a:rPr lang="ru-RU" altLang="ru-RU" sz="1900" b="1" spc="-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КОНТРОЛЬНО-НАДЗОРНЫХ</a:t>
            </a:r>
          </a:p>
          <a:p>
            <a:pPr algn="ctr"/>
            <a:r>
              <a:rPr lang="ru-RU" altLang="ru-RU" sz="1900" b="1" spc="-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900" b="1" spc="-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ПРОФИЛАКТИЧЕСКИХ МЕРОПРИЯТИЙ (P3)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251520" y="1298559"/>
            <a:ext cx="6696744" cy="1138470"/>
            <a:chOff x="262800" y="-1549710"/>
            <a:chExt cx="7222402" cy="4507778"/>
          </a:xfrm>
          <a:solidFill>
            <a:schemeClr val="bg1">
              <a:lumMod val="85000"/>
            </a:schemeClr>
          </a:soli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262800" y="-1549710"/>
              <a:ext cx="7222402" cy="4507778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Скругленный прямоугольник 4"/>
            <p:cNvSpPr/>
            <p:nvPr/>
          </p:nvSpPr>
          <p:spPr>
            <a:xfrm>
              <a:off x="1379588" y="27979"/>
              <a:ext cx="5247097" cy="1428089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b="1" kern="1200" dirty="0" smtClean="0">
                  <a:solidFill>
                    <a:srgbClr val="002060"/>
                  </a:solidFill>
                </a:rPr>
                <a:t> </a:t>
              </a:r>
              <a:endParaRPr lang="ru-RU" sz="1300" b="1" kern="1200" dirty="0">
                <a:solidFill>
                  <a:srgbClr val="002060"/>
                </a:solidFill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406683" y="1491795"/>
            <a:ext cx="65415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ПРОФИЛАКТИЧЕСКИХ МЕРОПРИЯТИЙ</a:t>
            </a:r>
          </a:p>
        </p:txBody>
      </p:sp>
      <p:grpSp>
        <p:nvGrpSpPr>
          <p:cNvPr id="17" name="Группа 16"/>
          <p:cNvGrpSpPr/>
          <p:nvPr/>
        </p:nvGrpSpPr>
        <p:grpSpPr>
          <a:xfrm>
            <a:off x="251520" y="2624895"/>
            <a:ext cx="6696744" cy="1012328"/>
            <a:chOff x="-832771" y="-1549116"/>
            <a:chExt cx="8055173" cy="4507778"/>
          </a:xfrm>
          <a:solidFill>
            <a:schemeClr val="bg1">
              <a:lumMod val="85000"/>
            </a:schemeClr>
          </a:soli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-832771" y="-1549116"/>
              <a:ext cx="8055173" cy="4507778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Скругленный прямоугольник 4"/>
            <p:cNvSpPr/>
            <p:nvPr/>
          </p:nvSpPr>
          <p:spPr>
            <a:xfrm>
              <a:off x="1379588" y="27979"/>
              <a:ext cx="5247097" cy="1428089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b="1" kern="1200" dirty="0" smtClean="0">
                  <a:solidFill>
                    <a:srgbClr val="002060"/>
                  </a:solidFill>
                </a:rPr>
                <a:t> </a:t>
              </a:r>
              <a:endParaRPr lang="ru-RU" sz="1300" b="1" kern="1200" dirty="0">
                <a:solidFill>
                  <a:srgbClr val="002060"/>
                </a:solidFill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251520" y="2753543"/>
            <a:ext cx="6696744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ОБЩЕЕ КОЛИЧЕСТВО КОНТРОЛЬНО-НАДЗОРНЫХ И ПРОФИЛАКТИЧЕСКИХ МЕРОПРИЯТИЙ</a:t>
            </a:r>
            <a:endParaRPr lang="ru-RU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7345142" y="1298559"/>
            <a:ext cx="966929" cy="1162867"/>
          </a:xfrm>
          <a:prstGeom prst="roundRect">
            <a:avLst>
              <a:gd name="adj" fmla="val 1000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ru-RU" dirty="0" smtClean="0"/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3145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341370" y="2609611"/>
            <a:ext cx="966927" cy="1012329"/>
          </a:xfrm>
          <a:prstGeom prst="roundRect">
            <a:avLst>
              <a:gd name="adj" fmla="val 1000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ru-RU" sz="1000" b="1" dirty="0" smtClean="0">
              <a:solidFill>
                <a:schemeClr val="tx1"/>
              </a:solidFill>
            </a:endParaRP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3269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1" name="Группа 30"/>
          <p:cNvGrpSpPr/>
          <p:nvPr/>
        </p:nvGrpSpPr>
        <p:grpSpPr>
          <a:xfrm>
            <a:off x="251520" y="4525817"/>
            <a:ext cx="8136904" cy="1461852"/>
            <a:chOff x="0" y="-1549116"/>
            <a:chExt cx="7222402" cy="4507778"/>
          </a:xfrm>
          <a:solidFill>
            <a:schemeClr val="bg2">
              <a:lumMod val="75000"/>
            </a:schemeClr>
          </a:soli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0" y="-1549116"/>
              <a:ext cx="7222402" cy="4507778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Скругленный прямоугольник 4"/>
            <p:cNvSpPr/>
            <p:nvPr/>
          </p:nvSpPr>
          <p:spPr>
            <a:xfrm>
              <a:off x="1379588" y="27979"/>
              <a:ext cx="5247097" cy="1428089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b="1" kern="1200" dirty="0" smtClean="0">
                  <a:solidFill>
                    <a:srgbClr val="002060"/>
                  </a:solidFill>
                </a:rPr>
                <a:t> </a:t>
              </a:r>
              <a:endParaRPr lang="ru-RU" sz="1300" b="1" kern="1200" dirty="0">
                <a:solidFill>
                  <a:srgbClr val="002060"/>
                </a:solidFill>
              </a:endParaRP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1249096" y="4552418"/>
            <a:ext cx="6645807" cy="143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ПРОФИЛАКТИЧЕСКИХ МЕРОПРИЯТИЙ В ОБЩЕМ КОЛИЧЕСТВЕ КОНТРОЛЬНО-НАДЗОРНЫХ И ПРОФИЛАКТИЧЕСКИХ МЕРОПРИЯТИЙ </a:t>
            </a:r>
            <a:r>
              <a:rPr lang="ru-RU" sz="2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(P3</a:t>
            </a:r>
            <a:r>
              <a:rPr lang="ru-RU" sz="20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96,2 % (АППГ- 94,3%)</a:t>
            </a:r>
            <a:endParaRPr lang="ru-RU" sz="2000" b="1" u="sng" dirty="0">
              <a:solidFill>
                <a:srgbClr val="C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36" name="Скругленный прямоугольник 4"/>
          <p:cNvSpPr/>
          <p:nvPr/>
        </p:nvSpPr>
        <p:spPr>
          <a:xfrm>
            <a:off x="2350232" y="5243491"/>
            <a:ext cx="5243462" cy="297308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9530" tIns="49530" rIns="49530" bIns="4953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b="1" kern="1200" dirty="0" smtClean="0">
                <a:solidFill>
                  <a:srgbClr val="002060"/>
                </a:solidFill>
              </a:rPr>
              <a:t> </a:t>
            </a:r>
            <a:endParaRPr lang="ru-RU" sz="1300" b="1" kern="1200" dirty="0">
              <a:solidFill>
                <a:srgbClr val="002060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2831738" y="3710444"/>
            <a:ext cx="2880320" cy="736218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8676456" y="6546850"/>
            <a:ext cx="467545" cy="3111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/>
              <a:t>17</a:t>
            </a:r>
            <a:endParaRPr lang="ru-RU" sz="1400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51520" y="6079790"/>
            <a:ext cx="8136904" cy="634870"/>
          </a:xfrm>
          <a:prstGeom prst="roundRect">
            <a:avLst>
              <a:gd name="adj" fmla="val 10000"/>
            </a:avLst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ОТКАЗАЛИСЬ ОТ ПРОВЕДЕНИЯ ПРОФИЛАКТИЧЕСКОГО ВИЗИТА 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38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ОРГАНИЗАЦИЙ И ИНДИВИДУАЛЬНЫХ ПРЕДПРИНИМАТЕЛЕЙ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88315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xmlns="" id="{5BF0C353-2AA1-6874-6D1D-14647CC6F8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6377294"/>
              </p:ext>
            </p:extLst>
          </p:nvPr>
        </p:nvGraphicFramePr>
        <p:xfrm>
          <a:off x="140987" y="1000558"/>
          <a:ext cx="8751494" cy="5812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563F65-07AF-4C35-A606-54A7E0EC103E}" type="slidenum">
              <a:rPr lang="ru-RU" altLang="ru-RU" smtClean="0"/>
              <a:pPr>
                <a:defRPr/>
              </a:pPr>
              <a:t>18</a:t>
            </a:fld>
            <a:endParaRPr lang="ru-RU" altLang="ru-RU"/>
          </a:p>
        </p:txBody>
      </p:sp>
      <p:pic>
        <p:nvPicPr>
          <p:cNvPr id="3" name="Picture 3" descr="C:\Documents and Settings\Пользователь\Рабочий стол\РАБОТА\Эмблемы МЧС\56-Орел-вектор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620" y="76753"/>
            <a:ext cx="492125" cy="722312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2" descr="G:\image30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9199"/>
            <a:ext cx="9144000" cy="14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2">
            <a:extLst>
              <a:ext uri="{FF2B5EF4-FFF2-40B4-BE49-F238E27FC236}">
                <a16:creationId xmlns:a16="http://schemas.microsoft.com/office/drawing/2014/main" xmlns="" id="{4D625480-5A43-B220-FD84-0F7B7B4A8BE3}"/>
              </a:ext>
            </a:extLst>
          </p:cNvPr>
          <p:cNvSpPr txBox="1">
            <a:spLocks/>
          </p:cNvSpPr>
          <p:nvPr/>
        </p:nvSpPr>
        <p:spPr bwMode="auto">
          <a:xfrm>
            <a:off x="899592" y="68323"/>
            <a:ext cx="8106965" cy="507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eaLnBrk="0" hangingPunct="0"/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ВЗАИМОДЕЙСТВИЕ ПРИ ФОРМИРОВАНИИ ПЛАНОВЫХ КОНТРОЛЬНЫХ (НАДЗОРНЫХ) МЕРОПРИЯТИЙ</a:t>
            </a:r>
            <a:endParaRPr lang="ru-RU" altLang="ru-RU" sz="2000" b="1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8">
            <a:extLst>
              <a:ext uri="{FF2B5EF4-FFF2-40B4-BE49-F238E27FC236}">
                <a16:creationId xmlns:a16="http://schemas.microsoft.com/office/drawing/2014/main" xmlns="" id="{5BF0C353-2AA1-6874-6D1D-14647CC6F8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6216828"/>
              </p:ext>
            </p:extLst>
          </p:nvPr>
        </p:nvGraphicFramePr>
        <p:xfrm>
          <a:off x="1835696" y="1000558"/>
          <a:ext cx="5976664" cy="58574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483768" y="12842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0" y="3906088"/>
            <a:ext cx="66556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294</a:t>
            </a:r>
            <a:endParaRPr lang="ru-RU" sz="2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676456" y="6546850"/>
            <a:ext cx="467545" cy="3111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/>
              <a:t>18</a:t>
            </a:r>
            <a:endParaRPr lang="ru-R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4068227" y="2060848"/>
            <a:ext cx="50526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endParaRPr lang="ru-RU" sz="2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8541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63688" y="314717"/>
            <a:ext cx="61206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2000" b="1" spc="-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МОБИЛЬНОЕ ПРИЛОЖЕНИЕ «ИНСПЕКТОР</a:t>
            </a:r>
            <a:r>
              <a:rPr lang="ru-RU" sz="2000" b="1" spc="-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12" name="Text Box 34"/>
          <p:cNvSpPr txBox="1">
            <a:spLocks noChangeArrowheads="1"/>
          </p:cNvSpPr>
          <p:nvPr/>
        </p:nvSpPr>
        <p:spPr bwMode="auto">
          <a:xfrm>
            <a:off x="917042" y="1296395"/>
            <a:ext cx="7848872" cy="7122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>
            <a:defPPr>
              <a:defRPr lang="en-GB"/>
            </a:defPPr>
            <a:lvl1pPr algn="ctr">
              <a:defRPr sz="1300" b="0" u="none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  <a:lvl2pPr marL="457200"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 marL="914400"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 marL="1371600"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 marL="1828800"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Преимущества МП «Инспектор» для контролируемого лица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0950" y="2240911"/>
            <a:ext cx="5869242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 dirty="0">
              <a:solidFill>
                <a:schemeClr val="tx1"/>
              </a:solidFill>
            </a:endParaRPr>
          </a:p>
          <a:p>
            <a:pPr marL="214284" indent="-214284"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ru-RU" dirty="0">
                <a:solidFill>
                  <a:schemeClr val="tx1"/>
                </a:solidFill>
              </a:rPr>
              <a:t>Удобная регистрация через Госуслуги;</a:t>
            </a:r>
          </a:p>
          <a:p>
            <a:pPr marL="214284" indent="-214284"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lang="ru-RU" dirty="0">
              <a:solidFill>
                <a:schemeClr val="tx1"/>
              </a:solidFill>
            </a:endParaRPr>
          </a:p>
          <a:p>
            <a:pPr marL="214284" indent="-214284"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ru-RU" dirty="0">
                <a:solidFill>
                  <a:schemeClr val="tx1"/>
                </a:solidFill>
              </a:rPr>
              <a:t>Дистанционное взаимодействие с инспектором;</a:t>
            </a:r>
          </a:p>
          <a:p>
            <a:pPr marL="214284" indent="-214284"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lang="ru-RU" dirty="0">
              <a:solidFill>
                <a:schemeClr val="tx1"/>
              </a:solidFill>
            </a:endParaRPr>
          </a:p>
          <a:p>
            <a:pPr marL="214284" indent="-214284"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ru-RU" dirty="0">
                <a:solidFill>
                  <a:schemeClr val="tx1"/>
                </a:solidFill>
              </a:rPr>
              <a:t>Снижение временных и ресурсных издержек. </a:t>
            </a:r>
          </a:p>
          <a:p>
            <a:pPr marL="214284" indent="-214284"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lang="ru-RU" dirty="0">
              <a:solidFill>
                <a:schemeClr val="tx1"/>
              </a:solidFill>
            </a:endParaRPr>
          </a:p>
          <a:p>
            <a:pPr marL="214284" indent="-214284"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ru-RU" dirty="0">
                <a:solidFill>
                  <a:schemeClr val="tx1"/>
                </a:solidFill>
              </a:rPr>
              <a:t>Снижение административной нагрузки;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 dirty="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ru-RU" dirty="0">
                <a:solidFill>
                  <a:schemeClr val="tx1"/>
                </a:solidFill>
              </a:rPr>
              <a:t>Оформление и направление </a:t>
            </a:r>
            <a:r>
              <a:rPr lang="ru-RU" dirty="0" smtClean="0">
                <a:solidFill>
                  <a:schemeClr val="tx1"/>
                </a:solidFill>
              </a:rPr>
              <a:t>результатов проведенного </a:t>
            </a:r>
            <a:r>
              <a:rPr lang="ru-RU" dirty="0">
                <a:solidFill>
                  <a:schemeClr val="tx1"/>
                </a:solidFill>
              </a:rPr>
              <a:t>мероприятия в электронном виде. 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 dirty="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6089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983626"/>
            <a:ext cx="2929678" cy="170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8676456" y="6546850"/>
            <a:ext cx="467545" cy="3111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/>
              <a:t>19</a:t>
            </a:r>
            <a:endParaRPr lang="ru-RU" sz="1400" dirty="0"/>
          </a:p>
        </p:txBody>
      </p:sp>
      <p:pic>
        <p:nvPicPr>
          <p:cNvPr id="14" name="Picture 3" descr="C:\Documents and Settings\Пользователь\Рабочий стол\РАБОТА\Эмблемы МЧС\56-Орел-вектор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620" y="76753"/>
            <a:ext cx="492125" cy="722312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2" descr="G:\image30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9199"/>
            <a:ext cx="9144000" cy="14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388418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618306" y="105917"/>
            <a:ext cx="7736073" cy="624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7491" tIns="35095" rIns="67491" bIns="35095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SzPct val="100000"/>
              <a:defRPr/>
            </a:pPr>
            <a:r>
              <a:rPr lang="ru-RU" altLang="ru-RU" sz="1800" b="1" spc="-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ОБСТАНОВКА С ПОЖАРАМИ НА ОБЪЕКТАХ ПРЕДПРИНИМАТЕЛЬСТВА</a:t>
            </a:r>
          </a:p>
          <a:p>
            <a:pPr algn="ctr">
              <a:buSzPct val="100000"/>
              <a:defRPr/>
            </a:pPr>
            <a:r>
              <a:rPr lang="ru-RU" altLang="ru-RU" sz="1800" b="1" spc="-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</a:t>
            </a:r>
            <a:r>
              <a:rPr lang="ru-RU" altLang="ru-RU" sz="1800" b="1" spc="-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РОССИЙСКОЙ ФЕДЕРАЦИИ ЗА </a:t>
            </a:r>
            <a:r>
              <a:rPr lang="ru-RU" altLang="ru-RU" sz="1800" b="1" spc="-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ТЕКУЩИЙ ПЕРИОД</a:t>
            </a:r>
          </a:p>
        </p:txBody>
      </p:sp>
      <p:graphicFrame>
        <p:nvGraphicFramePr>
          <p:cNvPr id="33799" name="Object 2"/>
          <p:cNvGraphicFramePr>
            <a:graphicFrameLocks noChangeAspect="1"/>
          </p:cNvGraphicFramePr>
          <p:nvPr>
            <p:extLst/>
          </p:nvPr>
        </p:nvGraphicFramePr>
        <p:xfrm>
          <a:off x="4932040" y="1363663"/>
          <a:ext cx="4141788" cy="3859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Лист" r:id="rId5" imgW="8886833" imgH="6200820" progId="Excel.Sheet.8">
                  <p:embed/>
                </p:oleObj>
              </mc:Choice>
              <mc:Fallback>
                <p:oleObj name="Лист" r:id="rId5" imgW="8886833" imgH="620082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40" y="1363663"/>
                        <a:ext cx="4141788" cy="3859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3" descr="C:\Documents and Settings\Пользователь\Рабочий стол\РАБОТА\Эмблемы МЧС\56-Орел-вектор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941" y="71100"/>
            <a:ext cx="492125" cy="722312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2" descr="G:\image308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2232"/>
            <a:ext cx="9144000" cy="14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8748713" y="6546850"/>
            <a:ext cx="395287" cy="3111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/>
              <a:t>2</a:t>
            </a:r>
            <a:endParaRPr lang="ru-RU" sz="1400" dirty="0"/>
          </a:p>
        </p:txBody>
      </p:sp>
      <p:graphicFrame>
        <p:nvGraphicFramePr>
          <p:cNvPr id="18" name="Object 3"/>
          <p:cNvGraphicFramePr>
            <a:graphicFrameLocks noChangeAspect="1"/>
          </p:cNvGraphicFramePr>
          <p:nvPr>
            <p:extLst/>
          </p:nvPr>
        </p:nvGraphicFramePr>
        <p:xfrm>
          <a:off x="249238" y="1704975"/>
          <a:ext cx="4843462" cy="3951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Лист" r:id="rId10" imgW="8401134" imgH="6114960" progId="Excel.Sheet.8">
                  <p:embed/>
                </p:oleObj>
              </mc:Choice>
              <mc:Fallback>
                <p:oleObj name="Лист" r:id="rId10" imgW="8401134" imgH="611496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238" y="1704975"/>
                        <a:ext cx="4843462" cy="3951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AutoShape 10"/>
          <p:cNvSpPr>
            <a:spLocks noChangeArrowheads="1"/>
          </p:cNvSpPr>
          <p:nvPr/>
        </p:nvSpPr>
        <p:spPr bwMode="auto">
          <a:xfrm>
            <a:off x="827584" y="1210511"/>
            <a:ext cx="815472" cy="323808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lIns="67491" tIns="35095" rIns="67491" bIns="35095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4E3B30"/>
                </a:solidFill>
                <a:latin typeface="Franklin Gothic Book" panose="020B0503020102020204" pitchFamily="34" charset="0"/>
                <a:cs typeface="Tahoma" panose="020B060403050404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4E3B30"/>
                </a:solidFill>
                <a:latin typeface="Franklin Gothic Book" panose="020B0503020102020204" pitchFamily="34" charset="0"/>
                <a:cs typeface="Tahoma" panose="020B060403050404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4E3B30"/>
                </a:solidFill>
                <a:latin typeface="Franklin Gothic Book" panose="020B0503020102020204" pitchFamily="34" charset="0"/>
                <a:cs typeface="Tahoma" panose="020B060403050404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E3B30"/>
                </a:solidFill>
                <a:latin typeface="Franklin Gothic Book" panose="020B0503020102020204" pitchFamily="34" charset="0"/>
                <a:cs typeface="Tahoma" panose="020B060403050404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E3B30"/>
                </a:solidFill>
                <a:latin typeface="Franklin Gothic Book" panose="020B0503020102020204" pitchFamily="34" charset="0"/>
                <a:cs typeface="Tahoma" panose="020B060403050404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E3B30"/>
                </a:solidFill>
                <a:latin typeface="Franklin Gothic Book" panose="020B0503020102020204" pitchFamily="34" charset="0"/>
                <a:cs typeface="Tahoma" panose="020B060403050404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E3B30"/>
                </a:solidFill>
                <a:latin typeface="Franklin Gothic Book" panose="020B0503020102020204" pitchFamily="34" charset="0"/>
                <a:cs typeface="Tahoma" panose="020B060403050404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E3B30"/>
                </a:solidFill>
                <a:latin typeface="Franklin Gothic Book" panose="020B0503020102020204" pitchFamily="34" charset="0"/>
                <a:cs typeface="Tahoma" panose="020B060403050404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E3B30"/>
                </a:solidFill>
                <a:latin typeface="Franklin Gothic Book" panose="020B0503020102020204" pitchFamily="34" charset="0"/>
                <a:cs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750"/>
              </a:spcAft>
              <a:buClrTx/>
            </a:pPr>
            <a:r>
              <a:rPr lang="ru-RU" altLang="ru-RU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ru-RU" sz="15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2%</a:t>
            </a:r>
            <a:endParaRPr lang="ru-RU" altLang="ru-RU" sz="15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875" y="3687464"/>
            <a:ext cx="626187" cy="269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" name="AutoShape 10"/>
          <p:cNvSpPr>
            <a:spLocks noChangeArrowheads="1"/>
          </p:cNvSpPr>
          <p:nvPr/>
        </p:nvSpPr>
        <p:spPr bwMode="auto">
          <a:xfrm>
            <a:off x="2267744" y="3129985"/>
            <a:ext cx="815472" cy="323808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491" tIns="35095" rIns="67491" bIns="35095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4E3B30"/>
                </a:solidFill>
                <a:latin typeface="Franklin Gothic Book" panose="020B0503020102020204" pitchFamily="34" charset="0"/>
                <a:cs typeface="Tahoma" panose="020B060403050404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4E3B30"/>
                </a:solidFill>
                <a:latin typeface="Franklin Gothic Book" panose="020B0503020102020204" pitchFamily="34" charset="0"/>
                <a:cs typeface="Tahoma" panose="020B060403050404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4E3B30"/>
                </a:solidFill>
                <a:latin typeface="Franklin Gothic Book" panose="020B0503020102020204" pitchFamily="34" charset="0"/>
                <a:cs typeface="Tahoma" panose="020B060403050404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E3B30"/>
                </a:solidFill>
                <a:latin typeface="Franklin Gothic Book" panose="020B0503020102020204" pitchFamily="34" charset="0"/>
                <a:cs typeface="Tahoma" panose="020B060403050404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E3B30"/>
                </a:solidFill>
                <a:latin typeface="Franklin Gothic Book" panose="020B0503020102020204" pitchFamily="34" charset="0"/>
                <a:cs typeface="Tahoma" panose="020B060403050404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E3B30"/>
                </a:solidFill>
                <a:latin typeface="Franklin Gothic Book" panose="020B0503020102020204" pitchFamily="34" charset="0"/>
                <a:cs typeface="Tahoma" panose="020B060403050404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E3B30"/>
                </a:solidFill>
                <a:latin typeface="Franklin Gothic Book" panose="020B0503020102020204" pitchFamily="34" charset="0"/>
                <a:cs typeface="Tahoma" panose="020B060403050404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E3B30"/>
                </a:solidFill>
                <a:latin typeface="Franklin Gothic Book" panose="020B0503020102020204" pitchFamily="34" charset="0"/>
                <a:cs typeface="Tahoma" panose="020B060403050404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E3B30"/>
                </a:solidFill>
                <a:latin typeface="Franklin Gothic Book" panose="020B0503020102020204" pitchFamily="34" charset="0"/>
                <a:cs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750"/>
              </a:spcAft>
              <a:buClrTx/>
            </a:pPr>
            <a:r>
              <a:rPr lang="ru-RU" altLang="ru-RU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+ 6</a:t>
            </a:r>
            <a:r>
              <a:rPr lang="ru-RU" altLang="ru-RU" sz="15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altLang="ru-RU" sz="15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275" y="3481174"/>
            <a:ext cx="626187" cy="269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" name="AutoShape 10"/>
          <p:cNvSpPr>
            <a:spLocks noChangeArrowheads="1"/>
          </p:cNvSpPr>
          <p:nvPr/>
        </p:nvSpPr>
        <p:spPr bwMode="auto">
          <a:xfrm>
            <a:off x="3856953" y="3069088"/>
            <a:ext cx="815472" cy="323808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491" tIns="35095" rIns="67491" bIns="35095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4E3B30"/>
                </a:solidFill>
                <a:latin typeface="Franklin Gothic Book" panose="020B0503020102020204" pitchFamily="34" charset="0"/>
                <a:cs typeface="Tahoma" panose="020B060403050404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4E3B30"/>
                </a:solidFill>
                <a:latin typeface="Franklin Gothic Book" panose="020B0503020102020204" pitchFamily="34" charset="0"/>
                <a:cs typeface="Tahoma" panose="020B060403050404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4E3B30"/>
                </a:solidFill>
                <a:latin typeface="Franklin Gothic Book" panose="020B0503020102020204" pitchFamily="34" charset="0"/>
                <a:cs typeface="Tahoma" panose="020B060403050404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E3B30"/>
                </a:solidFill>
                <a:latin typeface="Franklin Gothic Book" panose="020B0503020102020204" pitchFamily="34" charset="0"/>
                <a:cs typeface="Tahoma" panose="020B060403050404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E3B30"/>
                </a:solidFill>
                <a:latin typeface="Franklin Gothic Book" panose="020B0503020102020204" pitchFamily="34" charset="0"/>
                <a:cs typeface="Tahoma" panose="020B060403050404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E3B30"/>
                </a:solidFill>
                <a:latin typeface="Franklin Gothic Book" panose="020B0503020102020204" pitchFamily="34" charset="0"/>
                <a:cs typeface="Tahoma" panose="020B060403050404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E3B30"/>
                </a:solidFill>
                <a:latin typeface="Franklin Gothic Book" panose="020B0503020102020204" pitchFamily="34" charset="0"/>
                <a:cs typeface="Tahoma" panose="020B060403050404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E3B30"/>
                </a:solidFill>
                <a:latin typeface="Franklin Gothic Book" panose="020B0503020102020204" pitchFamily="34" charset="0"/>
                <a:cs typeface="Tahoma" panose="020B060403050404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E3B30"/>
                </a:solidFill>
                <a:latin typeface="Franklin Gothic Book" panose="020B0503020102020204" pitchFamily="34" charset="0"/>
                <a:cs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750"/>
              </a:spcAft>
              <a:buClrTx/>
            </a:pPr>
            <a:r>
              <a:rPr lang="ru-RU" altLang="ru-RU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ru-RU" altLang="ru-RU" sz="15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1%</a:t>
            </a:r>
            <a:endParaRPr lang="ru-RU" altLang="ru-RU" sz="15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027" y="1562700"/>
            <a:ext cx="612586" cy="393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260131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 Box 13"/>
          <p:cNvSpPr txBox="1">
            <a:spLocks noChangeArrowheads="1"/>
          </p:cNvSpPr>
          <p:nvPr/>
        </p:nvSpPr>
        <p:spPr bwMode="auto">
          <a:xfrm>
            <a:off x="0" y="1162265"/>
            <a:ext cx="41910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400" b="1" u="sng" dirty="0">
                <a:solidFill>
                  <a:schemeClr val="bg1"/>
                </a:solidFill>
              </a:rPr>
              <a:t>Ранее существовавшая система противопожарного нормирования</a:t>
            </a:r>
          </a:p>
          <a:p>
            <a:pPr algn="ctr">
              <a:spcBef>
                <a:spcPct val="50000"/>
              </a:spcBef>
            </a:pPr>
            <a:r>
              <a:rPr lang="ru-RU" altLang="ru-RU" sz="1200" b="1" dirty="0">
                <a:solidFill>
                  <a:schemeClr val="bg1"/>
                </a:solidFill>
              </a:rPr>
              <a:t>(ГОСТ</a:t>
            </a:r>
            <a:r>
              <a:rPr lang="ru-RU" altLang="ru-RU" sz="1200" b="1" dirty="0" smtClean="0">
                <a:solidFill>
                  <a:schemeClr val="bg1"/>
                </a:solidFill>
              </a:rPr>
              <a:t>,, </a:t>
            </a:r>
            <a:r>
              <a:rPr lang="ru-RU" altLang="ru-RU" sz="1200" b="1" dirty="0">
                <a:solidFill>
                  <a:schemeClr val="bg1"/>
                </a:solidFill>
              </a:rPr>
              <a:t>ТСН, ПУЭ, ПЭЭП, РД, МГСН, НПБ и пр.)*</a:t>
            </a:r>
          </a:p>
        </p:txBody>
      </p:sp>
      <p:pic>
        <p:nvPicPr>
          <p:cNvPr id="16" name="Picture 3" descr="C:\Documents and Settings\Пользователь\Рабочий стол\РАБОТА\Эмблемы МЧС\56-Орел-вектор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620" y="76753"/>
            <a:ext cx="492125" cy="722312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2" descr="G:\image30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5210"/>
            <a:ext cx="9144000" cy="14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Скругленный прямоугольник 4"/>
          <p:cNvSpPr/>
          <p:nvPr/>
        </p:nvSpPr>
        <p:spPr>
          <a:xfrm>
            <a:off x="7288654" y="1772816"/>
            <a:ext cx="702475" cy="422652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9530" tIns="49530" rIns="49530" bIns="4953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b="1" kern="1200" dirty="0" smtClean="0">
                <a:solidFill>
                  <a:srgbClr val="002060"/>
                </a:solidFill>
              </a:rPr>
              <a:t> </a:t>
            </a:r>
            <a:endParaRPr lang="ru-RU" sz="1300" b="1" kern="1200" dirty="0">
              <a:solidFill>
                <a:srgbClr val="002060"/>
              </a:solidFill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679470" y="264861"/>
            <a:ext cx="76941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/>
            <a:r>
              <a:rPr lang="ru-RU" altLang="ru-RU" b="1" spc="-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 И РЕКОМЕНДАЦИИ</a:t>
            </a:r>
            <a:endParaRPr lang="ru-RU" altLang="ru-RU" sz="2000" b="1" spc="-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8676457" y="6546850"/>
            <a:ext cx="467544" cy="3111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/>
              <a:t>20</a:t>
            </a:r>
            <a:endParaRPr lang="ru-RU" sz="14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33895" y="4044365"/>
            <a:ext cx="8731860" cy="100831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компетенции разъяснять субъектам предпринимательства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в необоснованности их отказов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проведении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профилактических визитов; 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635896" y="151832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 </a:t>
            </a:r>
            <a:endParaRPr lang="ru-RU" altLang="ru-RU" b="1" spc="-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33895" y="2615499"/>
            <a:ext cx="8731860" cy="129387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оказать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информировании субъектов предпринимательства  по актуальным вопросам  обеспечения пожарной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и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стимулировании добросовестного соблюдения обязательных требований;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160620" y="1181661"/>
            <a:ext cx="8731860" cy="1272320"/>
            <a:chOff x="237191" y="972738"/>
            <a:chExt cx="8731860" cy="1272320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237191" y="972738"/>
              <a:ext cx="8731860" cy="1272320"/>
            </a:xfrm>
            <a:prstGeom prst="roundRect">
              <a:avLst>
                <a:gd name="adj" fmla="val 10000"/>
              </a:avLst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729316" y="1035468"/>
              <a:ext cx="8124565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spc="-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ЧРОООО </a:t>
              </a:r>
              <a:r>
                <a:rPr lang="ru-RU" b="1" spc="-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«ДЕЛОВАЯ РОССИЯ», </a:t>
              </a:r>
            </a:p>
            <a:p>
              <a:pPr algn="ctr"/>
              <a:r>
                <a:rPr lang="ru-RU" b="1" spc="-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ЧРОООО «ОПОРА РОССИИ», УПОЛНОМОЧЕННОМУ ПО ЗАЩИТЕ ПРАВ ПРЕДПРИНИМАТЕЛЕЙ В ЧУВАШСКОЙ </a:t>
              </a:r>
              <a:r>
                <a:rPr lang="ru-RU" b="1" spc="-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РЕСПУБЛИКЕ, </a:t>
              </a:r>
            </a:p>
            <a:p>
              <a:pPr algn="ctr"/>
              <a:r>
                <a:rPr lang="ru-RU" b="1" spc="-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ТОРГОВО-ПРОМЫШЛЕННОЙ ПАЛАТЕ </a:t>
              </a:r>
              <a:endParaRPr lang="ru-RU" altLang="ru-RU" b="1" spc="-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Скругленный прямоугольник 19"/>
          <p:cNvSpPr/>
          <p:nvPr/>
        </p:nvSpPr>
        <p:spPr>
          <a:xfrm>
            <a:off x="160620" y="5187673"/>
            <a:ext cx="8731860" cy="127263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казать содействие субъектам предпринимательства о возможности применения мобильного приложения «Инспектор» в части проведения профилактических мероприятий.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46260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78629" y="1700808"/>
            <a:ext cx="778674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Главный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государственный инспектор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Чувашской Республики по пожарному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надзору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Большов Алексей Вадимович</a:t>
            </a:r>
          </a:p>
          <a:p>
            <a:pPr algn="ctr"/>
            <a:endParaRPr lang="ru-RU" sz="2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Доклад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окончил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3" descr="C:\Documents and Settings\Пользователь\Рабочий стол\РАБОТА\Эмблемы МЧС\56-Орел-вектор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364" y="22422"/>
            <a:ext cx="611867" cy="809554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G:\image30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6257"/>
            <a:ext cx="9144000" cy="14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30637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 2"/>
          <p:cNvGrpSpPr>
            <a:grpSpLocks/>
          </p:cNvGrpSpPr>
          <p:nvPr/>
        </p:nvGrpSpPr>
        <p:grpSpPr bwMode="auto">
          <a:xfrm>
            <a:off x="52752" y="5775985"/>
            <a:ext cx="8983744" cy="889532"/>
            <a:chOff x="38" y="3832"/>
            <a:chExt cx="7411" cy="525"/>
          </a:xfrm>
        </p:grpSpPr>
        <p:pic>
          <p:nvPicPr>
            <p:cNvPr id="33804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" y="3832"/>
              <a:ext cx="7411" cy="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3805" name="Text Box 4"/>
            <p:cNvSpPr txBox="1">
              <a:spLocks noChangeArrowheads="1"/>
            </p:cNvSpPr>
            <p:nvPr/>
          </p:nvSpPr>
          <p:spPr bwMode="auto">
            <a:xfrm>
              <a:off x="114" y="3975"/>
              <a:ext cx="7259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67491" tIns="35095" rIns="67491" bIns="35095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3038" algn="l"/>
                  <a:tab pos="10782300" algn="l"/>
                  <a:tab pos="11231563" algn="l"/>
                </a:tabLst>
                <a:defRPr sz="3200">
                  <a:solidFill>
                    <a:srgbClr val="4E3B30"/>
                  </a:solidFill>
                  <a:latin typeface="Franklin Gothic Book" panose="020B0503020102020204" pitchFamily="34" charset="0"/>
                  <a:cs typeface="Tahoma" panose="020B0604030504040204" pitchFamily="34" charset="0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3038" algn="l"/>
                  <a:tab pos="10782300" algn="l"/>
                  <a:tab pos="11231563" algn="l"/>
                </a:tabLst>
                <a:defRPr sz="2800">
                  <a:solidFill>
                    <a:srgbClr val="4E3B30"/>
                  </a:solidFill>
                  <a:latin typeface="Franklin Gothic Book" panose="020B0503020102020204" pitchFamily="34" charset="0"/>
                  <a:cs typeface="Tahoma" panose="020B0604030504040204" pitchFamily="34" charset="0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3038" algn="l"/>
                  <a:tab pos="10782300" algn="l"/>
                  <a:tab pos="11231563" algn="l"/>
                </a:tabLst>
                <a:defRPr sz="2400">
                  <a:solidFill>
                    <a:srgbClr val="4E3B30"/>
                  </a:solidFill>
                  <a:latin typeface="Franklin Gothic Book" panose="020B0503020102020204" pitchFamily="34" charset="0"/>
                  <a:cs typeface="Tahoma" panose="020B0604030504040204" pitchFamily="34" charset="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3038" algn="l"/>
                  <a:tab pos="10782300" algn="l"/>
                  <a:tab pos="11231563" algn="l"/>
                </a:tabLst>
                <a:defRPr sz="2000">
                  <a:solidFill>
                    <a:srgbClr val="4E3B30"/>
                  </a:solidFill>
                  <a:latin typeface="Franklin Gothic Book" panose="020B0503020102020204" pitchFamily="34" charset="0"/>
                  <a:cs typeface="Tahoma" panose="020B0604030504040204" pitchFamily="34" charset="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3038" algn="l"/>
                  <a:tab pos="10782300" algn="l"/>
                  <a:tab pos="11231563" algn="l"/>
                </a:tabLst>
                <a:defRPr sz="2000">
                  <a:solidFill>
                    <a:srgbClr val="4E3B30"/>
                  </a:solidFill>
                  <a:latin typeface="Franklin Gothic Book" panose="020B0503020102020204" pitchFamily="34" charset="0"/>
                  <a:cs typeface="Tahoma" panose="020B0604030504040204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3038" algn="l"/>
                  <a:tab pos="10782300" algn="l"/>
                  <a:tab pos="11231563" algn="l"/>
                </a:tabLst>
                <a:defRPr sz="2000">
                  <a:solidFill>
                    <a:srgbClr val="4E3B30"/>
                  </a:solidFill>
                  <a:latin typeface="Franklin Gothic Book" panose="020B0503020102020204" pitchFamily="34" charset="0"/>
                  <a:cs typeface="Tahoma" panose="020B0604030504040204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3038" algn="l"/>
                  <a:tab pos="10782300" algn="l"/>
                  <a:tab pos="11231563" algn="l"/>
                </a:tabLst>
                <a:defRPr sz="2000">
                  <a:solidFill>
                    <a:srgbClr val="4E3B30"/>
                  </a:solidFill>
                  <a:latin typeface="Franklin Gothic Book" panose="020B0503020102020204" pitchFamily="34" charset="0"/>
                  <a:cs typeface="Tahoma" panose="020B0604030504040204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3038" algn="l"/>
                  <a:tab pos="10782300" algn="l"/>
                  <a:tab pos="11231563" algn="l"/>
                </a:tabLst>
                <a:defRPr sz="2000">
                  <a:solidFill>
                    <a:srgbClr val="4E3B30"/>
                  </a:solidFill>
                  <a:latin typeface="Franklin Gothic Book" panose="020B0503020102020204" pitchFamily="34" charset="0"/>
                  <a:cs typeface="Tahoma" panose="020B0604030504040204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3038" algn="l"/>
                  <a:tab pos="10782300" algn="l"/>
                  <a:tab pos="11231563" algn="l"/>
                </a:tabLst>
                <a:defRPr sz="2000">
                  <a:solidFill>
                    <a:srgbClr val="4E3B30"/>
                  </a:solidFill>
                  <a:latin typeface="Franklin Gothic Book" panose="020B0503020102020204" pitchFamily="34" charset="0"/>
                  <a:cs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ru-RU" altLang="ru-RU" sz="105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МАТЕРИАЛЬНЫЙ УЩЕРБ СОСТАВИЛ БОЛЕЕ 105 МЛН. РУБЛЕЙ (аналогичный период прошлого года – БОЛЕЕ 232 МЛН. РУБЛЕЙ</a:t>
              </a:r>
              <a:r>
                <a:rPr lang="ru-RU" altLang="ru-RU" sz="1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ru-RU" alt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618306" y="105917"/>
            <a:ext cx="7736073" cy="624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7491" tIns="35095" rIns="67491" bIns="35095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SzPct val="100000"/>
              <a:defRPr/>
            </a:pPr>
            <a:r>
              <a:rPr lang="ru-RU" altLang="ru-RU" sz="1800" b="1" spc="-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ОБСТАНОВКА С ПОЖАРАМИ НА ОБЪЕКТАХ ПРЕДПРИНИМАТЕЛЬСТВА</a:t>
            </a:r>
          </a:p>
          <a:p>
            <a:pPr algn="ctr">
              <a:buSzPct val="100000"/>
              <a:defRPr/>
            </a:pPr>
            <a:r>
              <a:rPr lang="ru-RU" altLang="ru-RU" sz="1800" b="1" spc="-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ЧУВАШСКОЙ РЕСПУБЛИКИ ЗА ТЕКУЩИЙ ПЕРИОД</a:t>
            </a:r>
          </a:p>
        </p:txBody>
      </p:sp>
      <p:graphicFrame>
        <p:nvGraphicFramePr>
          <p:cNvPr id="33798" name="Object 3"/>
          <p:cNvGraphicFramePr>
            <a:graphicFrameLocks noChangeAspect="1"/>
          </p:cNvGraphicFramePr>
          <p:nvPr>
            <p:extLst/>
          </p:nvPr>
        </p:nvGraphicFramePr>
        <p:xfrm>
          <a:off x="249238" y="1704975"/>
          <a:ext cx="5246687" cy="3932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6" name="Лист" r:id="rId6" imgW="8353321" imgH="6086610" progId="Excel.Sheet.8">
                  <p:embed/>
                </p:oleObj>
              </mc:Choice>
              <mc:Fallback>
                <p:oleObj name="Лист" r:id="rId6" imgW="8353321" imgH="608661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238" y="1704975"/>
                        <a:ext cx="5246687" cy="3932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9" name="Object 2"/>
          <p:cNvGraphicFramePr>
            <a:graphicFrameLocks noChangeAspect="1"/>
          </p:cNvGraphicFramePr>
          <p:nvPr>
            <p:extLst/>
          </p:nvPr>
        </p:nvGraphicFramePr>
        <p:xfrm>
          <a:off x="5124450" y="1363663"/>
          <a:ext cx="4397375" cy="422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7" name="Лист" r:id="rId9" imgW="8934377" imgH="6715170" progId="Excel.Sheet.8">
                  <p:embed/>
                </p:oleObj>
              </mc:Choice>
              <mc:Fallback>
                <p:oleObj name="Лист" r:id="rId9" imgW="8934377" imgH="671517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4450" y="1363663"/>
                        <a:ext cx="4397375" cy="422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800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25" y="1917104"/>
            <a:ext cx="626187" cy="269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801" name="AutoShape 10"/>
          <p:cNvSpPr>
            <a:spLocks noChangeArrowheads="1"/>
          </p:cNvSpPr>
          <p:nvPr/>
        </p:nvSpPr>
        <p:spPr bwMode="auto">
          <a:xfrm>
            <a:off x="772615" y="1593295"/>
            <a:ext cx="815472" cy="323808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491" tIns="35095" rIns="67491" bIns="35095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4E3B30"/>
                </a:solidFill>
                <a:latin typeface="Franklin Gothic Book" panose="020B0503020102020204" pitchFamily="34" charset="0"/>
                <a:cs typeface="Tahoma" panose="020B060403050404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4E3B30"/>
                </a:solidFill>
                <a:latin typeface="Franklin Gothic Book" panose="020B0503020102020204" pitchFamily="34" charset="0"/>
                <a:cs typeface="Tahoma" panose="020B060403050404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4E3B30"/>
                </a:solidFill>
                <a:latin typeface="Franklin Gothic Book" panose="020B0503020102020204" pitchFamily="34" charset="0"/>
                <a:cs typeface="Tahoma" panose="020B060403050404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E3B30"/>
                </a:solidFill>
                <a:latin typeface="Franklin Gothic Book" panose="020B0503020102020204" pitchFamily="34" charset="0"/>
                <a:cs typeface="Tahoma" panose="020B060403050404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E3B30"/>
                </a:solidFill>
                <a:latin typeface="Franklin Gothic Book" panose="020B0503020102020204" pitchFamily="34" charset="0"/>
                <a:cs typeface="Tahoma" panose="020B060403050404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E3B30"/>
                </a:solidFill>
                <a:latin typeface="Franklin Gothic Book" panose="020B0503020102020204" pitchFamily="34" charset="0"/>
                <a:cs typeface="Tahoma" panose="020B060403050404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E3B30"/>
                </a:solidFill>
                <a:latin typeface="Franklin Gothic Book" panose="020B0503020102020204" pitchFamily="34" charset="0"/>
                <a:cs typeface="Tahoma" panose="020B060403050404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E3B30"/>
                </a:solidFill>
                <a:latin typeface="Franklin Gothic Book" panose="020B0503020102020204" pitchFamily="34" charset="0"/>
                <a:cs typeface="Tahoma" panose="020B060403050404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E3B30"/>
                </a:solidFill>
                <a:latin typeface="Franklin Gothic Book" panose="020B0503020102020204" pitchFamily="34" charset="0"/>
                <a:cs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750"/>
              </a:spcAft>
              <a:buClrTx/>
            </a:pPr>
            <a:r>
              <a:rPr lang="ru-RU" altLang="ru-RU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ru-RU" altLang="ru-RU" sz="15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29%</a:t>
            </a:r>
            <a:endParaRPr lang="ru-RU" altLang="ru-RU" sz="15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802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971" y="3516288"/>
            <a:ext cx="626187" cy="269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803" name="AutoShape 10"/>
          <p:cNvSpPr>
            <a:spLocks noChangeArrowheads="1"/>
          </p:cNvSpPr>
          <p:nvPr/>
        </p:nvSpPr>
        <p:spPr bwMode="auto">
          <a:xfrm>
            <a:off x="4188328" y="3011343"/>
            <a:ext cx="815472" cy="323808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491" tIns="35095" rIns="67491" bIns="35095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4E3B30"/>
                </a:solidFill>
                <a:latin typeface="Franklin Gothic Book" panose="020B0503020102020204" pitchFamily="34" charset="0"/>
                <a:cs typeface="Tahoma" panose="020B060403050404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4E3B30"/>
                </a:solidFill>
                <a:latin typeface="Franklin Gothic Book" panose="020B0503020102020204" pitchFamily="34" charset="0"/>
                <a:cs typeface="Tahoma" panose="020B060403050404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4E3B30"/>
                </a:solidFill>
                <a:latin typeface="Franklin Gothic Book" panose="020B0503020102020204" pitchFamily="34" charset="0"/>
                <a:cs typeface="Tahoma" panose="020B060403050404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E3B30"/>
                </a:solidFill>
                <a:latin typeface="Franklin Gothic Book" panose="020B0503020102020204" pitchFamily="34" charset="0"/>
                <a:cs typeface="Tahoma" panose="020B060403050404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E3B30"/>
                </a:solidFill>
                <a:latin typeface="Franklin Gothic Book" panose="020B0503020102020204" pitchFamily="34" charset="0"/>
                <a:cs typeface="Tahoma" panose="020B060403050404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E3B30"/>
                </a:solidFill>
                <a:latin typeface="Franklin Gothic Book" panose="020B0503020102020204" pitchFamily="34" charset="0"/>
                <a:cs typeface="Tahoma" panose="020B060403050404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E3B30"/>
                </a:solidFill>
                <a:latin typeface="Franklin Gothic Book" panose="020B0503020102020204" pitchFamily="34" charset="0"/>
                <a:cs typeface="Tahoma" panose="020B060403050404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E3B30"/>
                </a:solidFill>
                <a:latin typeface="Franklin Gothic Book" panose="020B0503020102020204" pitchFamily="34" charset="0"/>
                <a:cs typeface="Tahoma" panose="020B060403050404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E3B30"/>
                </a:solidFill>
                <a:latin typeface="Franklin Gothic Book" panose="020B0503020102020204" pitchFamily="34" charset="0"/>
                <a:cs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750"/>
              </a:spcAft>
              <a:buClrTx/>
            </a:pPr>
            <a:r>
              <a:rPr lang="ru-RU" altLang="ru-RU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ru-RU" altLang="ru-RU" sz="15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200%</a:t>
            </a:r>
            <a:endParaRPr lang="ru-RU" altLang="ru-RU" sz="15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3" descr="C:\Documents and Settings\Пользователь\Рабочий стол\РАБОТА\Эмблемы МЧС\56-Орел-вектор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11941" y="71100"/>
            <a:ext cx="492125" cy="722312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2" descr="G:\image308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2232"/>
            <a:ext cx="9144000" cy="14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8748713" y="6546850"/>
            <a:ext cx="395287" cy="3111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/>
              <a:t>3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40984615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1795516" y="240216"/>
            <a:ext cx="5685192" cy="347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7491" tIns="35095" rIns="67491" bIns="35095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SzPct val="100000"/>
              <a:defRPr/>
            </a:pPr>
            <a:r>
              <a:rPr lang="ru-RU" altLang="ru-RU" sz="1800" b="1" spc="-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ПОЖАРЫ НА ОБЪЕКТАХ ПРЕДПРИНИМАТЕЛЬСТВА</a:t>
            </a:r>
          </a:p>
        </p:txBody>
      </p:sp>
      <p:grpSp>
        <p:nvGrpSpPr>
          <p:cNvPr id="35845" name="Group 6"/>
          <p:cNvGrpSpPr>
            <a:grpSpLocks/>
          </p:cNvGrpSpPr>
          <p:nvPr/>
        </p:nvGrpSpPr>
        <p:grpSpPr bwMode="auto">
          <a:xfrm>
            <a:off x="251519" y="5877272"/>
            <a:ext cx="8497193" cy="980728"/>
            <a:chOff x="835" y="3817"/>
            <a:chExt cx="5803" cy="652"/>
          </a:xfrm>
        </p:grpSpPr>
        <p:pic>
          <p:nvPicPr>
            <p:cNvPr id="35848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4" y="3817"/>
              <a:ext cx="5674" cy="6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" name="Text Box 8"/>
            <p:cNvSpPr txBox="1">
              <a:spLocks noChangeArrowheads="1"/>
            </p:cNvSpPr>
            <p:nvPr/>
          </p:nvSpPr>
          <p:spPr bwMode="auto">
            <a:xfrm>
              <a:off x="835" y="3918"/>
              <a:ext cx="5523" cy="4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67491" tIns="35095" rIns="67491" bIns="35095">
              <a:spAutoFit/>
            </a:bodyPr>
            <a:lstStyle>
              <a:lvl1pPr indent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5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5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5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5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5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5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5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5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5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buSzPct val="100000"/>
                <a:defRPr/>
              </a:pPr>
              <a:r>
                <a:rPr lang="ru-RU" altLang="ru-RU" sz="1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УЩЕРБ ОТ ПОЖАРА СОСТАВИЛ БОЛЕЕ </a:t>
              </a:r>
              <a:r>
                <a:rPr lang="ru-RU" altLang="ru-RU" sz="2100" b="1" u="sng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117 МЛН. РУБЛЕЙ</a:t>
              </a:r>
              <a:endParaRPr lang="ru-RU" altLang="ru-RU" sz="21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5846" name="Rectangle 9"/>
          <p:cNvSpPr>
            <a:spLocks noChangeArrowheads="1"/>
          </p:cNvSpPr>
          <p:nvPr/>
        </p:nvSpPr>
        <p:spPr bwMode="auto">
          <a:xfrm>
            <a:off x="3851920" y="1779555"/>
            <a:ext cx="5184576" cy="4010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67491" tIns="35095" rIns="67491" bIns="35095">
            <a:spAutoFit/>
          </a:bodyPr>
          <a:lstStyle>
            <a:lvl1pPr indent="44926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4E3B30"/>
                </a:solidFill>
                <a:latin typeface="Franklin Gothic Book" panose="020B0503020102020204" pitchFamily="34" charset="0"/>
                <a:cs typeface="Tahoma" panose="020B060403050404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4E3B30"/>
                </a:solidFill>
                <a:latin typeface="Franklin Gothic Book" panose="020B0503020102020204" pitchFamily="34" charset="0"/>
                <a:cs typeface="Tahoma" panose="020B060403050404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4E3B30"/>
                </a:solidFill>
                <a:latin typeface="Franklin Gothic Book" panose="020B0503020102020204" pitchFamily="34" charset="0"/>
                <a:cs typeface="Tahoma" panose="020B060403050404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E3B30"/>
                </a:solidFill>
                <a:latin typeface="Franklin Gothic Book" panose="020B0503020102020204" pitchFamily="34" charset="0"/>
                <a:cs typeface="Tahoma" panose="020B060403050404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E3B30"/>
                </a:solidFill>
                <a:latin typeface="Franklin Gothic Book" panose="020B0503020102020204" pitchFamily="34" charset="0"/>
                <a:cs typeface="Tahoma" panose="020B060403050404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E3B30"/>
                </a:solidFill>
                <a:latin typeface="Franklin Gothic Book" panose="020B0503020102020204" pitchFamily="34" charset="0"/>
                <a:cs typeface="Tahoma" panose="020B060403050404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E3B30"/>
                </a:solidFill>
                <a:latin typeface="Franklin Gothic Book" panose="020B0503020102020204" pitchFamily="34" charset="0"/>
                <a:cs typeface="Tahoma" panose="020B060403050404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E3B30"/>
                </a:solidFill>
                <a:latin typeface="Franklin Gothic Book" panose="020B0503020102020204" pitchFamily="34" charset="0"/>
                <a:cs typeface="Tahoma" panose="020B060403050404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E3B30"/>
                </a:solidFill>
                <a:latin typeface="Franklin Gothic Book" panose="020B0503020102020204" pitchFamily="34" charset="0"/>
                <a:cs typeface="Tahoma" panose="020B060403050404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23.06.2023 пожар </a:t>
            </a:r>
            <a:r>
              <a:rPr lang="ru-RU" alt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здании птичника ООО «Мега «</a:t>
            </a:r>
            <a:r>
              <a:rPr lang="ru-RU" alt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ЮРМА» в п</a:t>
            </a:r>
            <a:r>
              <a:rPr lang="ru-RU" alt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Н. </a:t>
            </a:r>
            <a:r>
              <a:rPr lang="ru-RU" alt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Лапсары</a:t>
            </a:r>
            <a:r>
              <a:rPr lang="ru-RU" alt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ул. Совхозная, д. 13 «А».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Причина </a:t>
            </a:r>
            <a:r>
              <a:rPr lang="ru-RU" alt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пожара - аварийный режим работы действующего электрооборудования. 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пожара уничтожена основная часть птичника и имущество, обрушена кровля. Площадь пожара составила </a:t>
            </a:r>
            <a:r>
              <a:rPr lang="ru-RU" alt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около 1800 </a:t>
            </a:r>
            <a:r>
              <a:rPr lang="ru-RU" alt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alt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объекта приостановлена.</a:t>
            </a:r>
            <a:endParaRPr lang="ru-RU" alt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Факторами, способствовавшими </a:t>
            </a:r>
            <a:r>
              <a:rPr lang="ru-RU" alt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причинению </a:t>
            </a:r>
            <a:r>
              <a:rPr lang="ru-RU" alt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крупного </a:t>
            </a:r>
            <a:r>
              <a:rPr lang="ru-RU" alt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ущерба </a:t>
            </a:r>
            <a:r>
              <a:rPr lang="ru-RU" alt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позднее обнаружение пожара ввиду</a:t>
            </a:r>
            <a:r>
              <a:rPr lang="ru-RU" alt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неработоспособности </a:t>
            </a:r>
            <a:r>
              <a:rPr lang="ru-RU" alt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 противопожарной </a:t>
            </a:r>
            <a:r>
              <a:rPr lang="ru-RU" alt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защиты, отсутствие </a:t>
            </a:r>
            <a:r>
              <a:rPr lang="ru-RU" alt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достаточного </a:t>
            </a:r>
            <a:r>
              <a:rPr lang="ru-RU" alt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запаса </a:t>
            </a:r>
            <a:r>
              <a:rPr lang="ru-RU" alt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воды </a:t>
            </a:r>
            <a:r>
              <a:rPr lang="ru-RU" alt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пожаротушение.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Допущенные нарушения требований пожарной безопасности могли привести к более трагическим последствиям.</a:t>
            </a:r>
            <a:endParaRPr lang="ru-RU" alt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3" descr="C:\Documents and Settings\Пользователь\Рабочий стол\РАБОТА\Эмблемы МЧС\56-Орел-вектор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941" y="71100"/>
            <a:ext cx="492125" cy="722312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2" descr="G:\image30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2232"/>
            <a:ext cx="9144000" cy="14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8748713" y="6546850"/>
            <a:ext cx="395287" cy="3111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/>
              <a:t>4</a:t>
            </a:r>
            <a:endParaRPr lang="ru-RU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2" y="1619377"/>
            <a:ext cx="3739978" cy="375383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2058012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Rectangle 6"/>
          <p:cNvSpPr>
            <a:spLocks noChangeArrowheads="1"/>
          </p:cNvSpPr>
          <p:nvPr/>
        </p:nvSpPr>
        <p:spPr bwMode="auto">
          <a:xfrm>
            <a:off x="3618295" y="1177733"/>
            <a:ext cx="5498781" cy="4010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491" tIns="35095" rIns="67491" bIns="35095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4E3B30"/>
                </a:solidFill>
                <a:latin typeface="Franklin Gothic Book" panose="020B0503020102020204" pitchFamily="34" charset="0"/>
                <a:cs typeface="Tahoma" panose="020B060403050404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4E3B30"/>
                </a:solidFill>
                <a:latin typeface="Franklin Gothic Book" panose="020B0503020102020204" pitchFamily="34" charset="0"/>
                <a:cs typeface="Tahoma" panose="020B060403050404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4E3B30"/>
                </a:solidFill>
                <a:latin typeface="Franklin Gothic Book" panose="020B0503020102020204" pitchFamily="34" charset="0"/>
                <a:cs typeface="Tahoma" panose="020B060403050404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E3B30"/>
                </a:solidFill>
                <a:latin typeface="Franklin Gothic Book" panose="020B0503020102020204" pitchFamily="34" charset="0"/>
                <a:cs typeface="Tahoma" panose="020B060403050404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E3B30"/>
                </a:solidFill>
                <a:latin typeface="Franklin Gothic Book" panose="020B0503020102020204" pitchFamily="34" charset="0"/>
                <a:cs typeface="Tahoma" panose="020B060403050404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E3B30"/>
                </a:solidFill>
                <a:latin typeface="Franklin Gothic Book" panose="020B0503020102020204" pitchFamily="34" charset="0"/>
                <a:cs typeface="Tahoma" panose="020B060403050404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E3B30"/>
                </a:solidFill>
                <a:latin typeface="Franklin Gothic Book" panose="020B0503020102020204" pitchFamily="34" charset="0"/>
                <a:cs typeface="Tahoma" panose="020B060403050404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E3B30"/>
                </a:solidFill>
                <a:latin typeface="Franklin Gothic Book" panose="020B0503020102020204" pitchFamily="34" charset="0"/>
                <a:cs typeface="Tahoma" panose="020B060403050404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E3B30"/>
                </a:solidFill>
                <a:latin typeface="Franklin Gothic Book" panose="020B0503020102020204" pitchFamily="34" charset="0"/>
                <a:cs typeface="Tahoma" panose="020B0604030504040204" pitchFamily="34" charset="0"/>
              </a:defRPr>
            </a:lvl9pPr>
          </a:lstStyle>
          <a:p>
            <a:pPr algn="just">
              <a:spcBef>
                <a:spcPct val="0"/>
              </a:spcBef>
              <a:buClr>
                <a:srgbClr val="FFFFFF"/>
              </a:buClr>
            </a:pPr>
            <a:r>
              <a:rPr lang="ru-RU" alt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27.09.2023 </a:t>
            </a:r>
            <a:r>
              <a:rPr lang="ru-RU" alt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пожар в </a:t>
            </a:r>
            <a:r>
              <a:rPr lang="ru-RU" alt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торговом доме «Гулливер</a:t>
            </a:r>
            <a:r>
              <a:rPr lang="ru-RU" alt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                    в г</a:t>
            </a:r>
            <a:r>
              <a:rPr lang="ru-RU" alt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Алатырь. В </a:t>
            </a:r>
            <a:r>
              <a:rPr lang="ru-RU" alt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результате пожара уничтожена кровля торгового </a:t>
            </a:r>
            <a:r>
              <a:rPr lang="ru-RU" alt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центра, </a:t>
            </a:r>
            <a:r>
              <a:rPr lang="ru-RU" alt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внутренняя отделка второго этажа, </a:t>
            </a:r>
            <a:r>
              <a:rPr lang="ru-RU" alt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а </a:t>
            </a:r>
            <a:r>
              <a:rPr lang="ru-RU" alt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товары </a:t>
            </a:r>
            <a:r>
              <a:rPr lang="ru-RU" alt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арендаторов </a:t>
            </a:r>
            <a:r>
              <a:rPr lang="ru-RU" alt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помещений, расположенных на 2-ом этаже. Площадь пожара составила около </a:t>
            </a:r>
            <a:r>
              <a:rPr lang="ru-RU" alt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600 </a:t>
            </a:r>
            <a:r>
              <a:rPr lang="ru-RU" alt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alt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Причина </a:t>
            </a:r>
            <a:r>
              <a:rPr lang="ru-RU" alt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пожара - аварийный режим работы действующего электрооборудования. </a:t>
            </a:r>
          </a:p>
          <a:p>
            <a:pPr algn="just">
              <a:spcBef>
                <a:spcPct val="0"/>
              </a:spcBef>
              <a:buClr>
                <a:srgbClr val="FFFFFF"/>
              </a:buClr>
            </a:pPr>
            <a:r>
              <a:rPr lang="ru-RU" alt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alt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объемно-планировочных решений здания </a:t>
            </a:r>
            <a:r>
              <a:rPr lang="ru-RU" alt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и </a:t>
            </a:r>
            <a:r>
              <a:rPr lang="ru-RU" alt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динамики развития пожара показал, что быстрому распространению </a:t>
            </a:r>
            <a:r>
              <a:rPr lang="ru-RU" alt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огня </a:t>
            </a:r>
            <a:r>
              <a:rPr lang="ru-RU" alt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послужило наличие большого объема пожарной нагрузки в виде одежды, реализуемой на объекте, в основном из синтетической ткани</a:t>
            </a:r>
            <a:r>
              <a:rPr lang="ru-RU" alt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0"/>
              </a:spcBef>
              <a:buClr>
                <a:srgbClr val="FFFFFF"/>
              </a:buClr>
            </a:pPr>
            <a:r>
              <a:rPr lang="ru-RU" alt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Многочисленные нарушения требований пожарной безопасности на объекте, повлекли за собой причинение крупного материального ущерба.</a:t>
            </a:r>
          </a:p>
        </p:txBody>
      </p:sp>
      <p:grpSp>
        <p:nvGrpSpPr>
          <p:cNvPr id="37894" name="Group 6"/>
          <p:cNvGrpSpPr>
            <a:grpSpLocks/>
          </p:cNvGrpSpPr>
          <p:nvPr/>
        </p:nvGrpSpPr>
        <p:grpSpPr bwMode="auto">
          <a:xfrm>
            <a:off x="593894" y="6061693"/>
            <a:ext cx="8010554" cy="776186"/>
            <a:chOff x="912" y="3853"/>
            <a:chExt cx="5674" cy="652"/>
          </a:xfrm>
        </p:grpSpPr>
        <p:pic>
          <p:nvPicPr>
            <p:cNvPr id="37896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3853"/>
              <a:ext cx="5674" cy="6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1040" y="3929"/>
              <a:ext cx="5523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67491" tIns="35095" rIns="67491" bIns="35095">
              <a:spAutoFit/>
            </a:bodyPr>
            <a:lstStyle>
              <a:lvl1pPr indent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5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5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5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5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5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5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5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5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5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buSzPct val="100000"/>
                <a:defRPr/>
              </a:pPr>
              <a:r>
                <a:rPr lang="ru-RU" altLang="ru-RU" sz="1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УЩЕРБ ОТ ПОЖАРА СОСТАВИЛ </a:t>
              </a:r>
              <a:r>
                <a:rPr lang="ru-RU" altLang="ru-RU" sz="2100" b="1" u="sng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58 МЛН. РУБЛЕЙ</a:t>
              </a:r>
              <a:endParaRPr lang="ru-RU" altLang="ru-RU" sz="21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2" name="Picture 3" descr="C:\Documents and Settings\Пользователь\Рабочий стол\РАБОТА\Эмблемы МЧС\56-Орел-вектор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941" y="71100"/>
            <a:ext cx="492125" cy="722312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2" descr="G:\image30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2232"/>
            <a:ext cx="9144000" cy="14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Box 1"/>
          <p:cNvSpPr txBox="1">
            <a:spLocks noChangeArrowheads="1"/>
          </p:cNvSpPr>
          <p:nvPr/>
        </p:nvSpPr>
        <p:spPr bwMode="auto">
          <a:xfrm>
            <a:off x="1795516" y="240216"/>
            <a:ext cx="5685192" cy="347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7491" tIns="35095" rIns="67491" bIns="35095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SzPct val="100000"/>
              <a:defRPr/>
            </a:pPr>
            <a:r>
              <a:rPr lang="ru-RU" altLang="ru-RU" sz="1800" b="1" spc="-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ПОЖАРЫ НА ОБЪЕКТАХ ПРЕДПРИНИМАТЕЛЬСТВА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748713" y="6546850"/>
            <a:ext cx="395287" cy="3111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/>
              <a:t>5</a:t>
            </a:r>
            <a:endParaRPr lang="ru-RU" sz="1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1" y="1177733"/>
            <a:ext cx="3451947" cy="216768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2" y="3552272"/>
            <a:ext cx="3451946" cy="221775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855759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Rectangle 6"/>
          <p:cNvSpPr>
            <a:spLocks noChangeArrowheads="1"/>
          </p:cNvSpPr>
          <p:nvPr/>
        </p:nvSpPr>
        <p:spPr bwMode="auto">
          <a:xfrm>
            <a:off x="3645219" y="1687072"/>
            <a:ext cx="5498781" cy="4010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491" tIns="35095" rIns="67491" bIns="35095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4E3B30"/>
                </a:solidFill>
                <a:latin typeface="Franklin Gothic Book" panose="020B0503020102020204" pitchFamily="34" charset="0"/>
                <a:cs typeface="Tahoma" panose="020B060403050404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4E3B30"/>
                </a:solidFill>
                <a:latin typeface="Franklin Gothic Book" panose="020B0503020102020204" pitchFamily="34" charset="0"/>
                <a:cs typeface="Tahoma" panose="020B060403050404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4E3B30"/>
                </a:solidFill>
                <a:latin typeface="Franklin Gothic Book" panose="020B0503020102020204" pitchFamily="34" charset="0"/>
                <a:cs typeface="Tahoma" panose="020B060403050404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E3B30"/>
                </a:solidFill>
                <a:latin typeface="Franklin Gothic Book" panose="020B0503020102020204" pitchFamily="34" charset="0"/>
                <a:cs typeface="Tahoma" panose="020B060403050404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E3B30"/>
                </a:solidFill>
                <a:latin typeface="Franklin Gothic Book" panose="020B0503020102020204" pitchFamily="34" charset="0"/>
                <a:cs typeface="Tahoma" panose="020B060403050404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E3B30"/>
                </a:solidFill>
                <a:latin typeface="Franklin Gothic Book" panose="020B0503020102020204" pitchFamily="34" charset="0"/>
                <a:cs typeface="Tahoma" panose="020B060403050404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E3B30"/>
                </a:solidFill>
                <a:latin typeface="Franklin Gothic Book" panose="020B0503020102020204" pitchFamily="34" charset="0"/>
                <a:cs typeface="Tahoma" panose="020B060403050404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E3B30"/>
                </a:solidFill>
                <a:latin typeface="Franklin Gothic Book" panose="020B0503020102020204" pitchFamily="34" charset="0"/>
                <a:cs typeface="Tahoma" panose="020B060403050404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E3B30"/>
                </a:solidFill>
                <a:latin typeface="Franklin Gothic Book" panose="020B0503020102020204" pitchFamily="34" charset="0"/>
                <a:cs typeface="Tahoma" panose="020B0604030504040204" pitchFamily="34" charset="0"/>
              </a:defRPr>
            </a:lvl9pPr>
          </a:lstStyle>
          <a:p>
            <a:pPr algn="just">
              <a:spcBef>
                <a:spcPct val="0"/>
              </a:spcBef>
              <a:buClr>
                <a:srgbClr val="FFFFFF"/>
              </a:buClr>
            </a:pPr>
            <a:r>
              <a:rPr lang="ru-RU" alt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alt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20.06.2023 пожар в складском здании в г</a:t>
            </a:r>
            <a:r>
              <a:rPr lang="ru-RU" alt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Чебоксары. В </a:t>
            </a:r>
            <a:r>
              <a:rPr lang="ru-RU" alt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результате пожара </a:t>
            </a:r>
            <a:r>
              <a:rPr lang="ru-RU" alt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повреждено здание, уничтожены товары арендаторов помещений. </a:t>
            </a:r>
            <a:r>
              <a:rPr lang="ru-RU" alt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пожара составила </a:t>
            </a:r>
            <a:r>
              <a:rPr lang="ru-RU" alt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около </a:t>
            </a:r>
            <a:r>
              <a:rPr lang="ru-RU" alt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alt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 </a:t>
            </a:r>
            <a:r>
              <a:rPr lang="ru-RU" alt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alt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Причина </a:t>
            </a:r>
            <a:r>
              <a:rPr lang="ru-RU" alt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пожара - аварийный режим работы действующего </a:t>
            </a:r>
            <a:r>
              <a:rPr lang="ru-RU" alt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электрооборудования, смонтированного накануне возникновения пожара, электриком. </a:t>
            </a:r>
            <a:endParaRPr lang="ru-RU" alt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Clr>
                <a:srgbClr val="FFFFFF"/>
              </a:buClr>
            </a:pPr>
            <a:r>
              <a:rPr lang="ru-RU" alt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alt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объемно-планировочных решений здания </a:t>
            </a:r>
            <a:r>
              <a:rPr lang="ru-RU" alt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и </a:t>
            </a:r>
            <a:r>
              <a:rPr lang="ru-RU" alt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динамики развития пожара показал, что быстрому распространению </a:t>
            </a:r>
            <a:r>
              <a:rPr lang="ru-RU" alt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огня </a:t>
            </a:r>
            <a:r>
              <a:rPr lang="ru-RU" alt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послужило наличие большого объема пожарной </a:t>
            </a:r>
            <a:r>
              <a:rPr lang="ru-RU" alt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нагрузки. </a:t>
            </a:r>
          </a:p>
          <a:p>
            <a:pPr algn="just">
              <a:spcBef>
                <a:spcPct val="0"/>
              </a:spcBef>
              <a:buClr>
                <a:srgbClr val="FFFFFF"/>
              </a:buClr>
            </a:pPr>
            <a:r>
              <a:rPr lang="ru-RU" alt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Факторами</a:t>
            </a:r>
            <a:r>
              <a:rPr lang="ru-RU" alt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способствовавшими причинению крупного ущерба является позднее обнаружение пожара ввиду </a:t>
            </a:r>
            <a:r>
              <a:rPr lang="ru-RU" alt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отсутствия </a:t>
            </a:r>
            <a:r>
              <a:rPr lang="ru-RU" alt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 противопожарной </a:t>
            </a:r>
            <a:r>
              <a:rPr lang="ru-RU" alt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защиты                      и недостаточного </a:t>
            </a:r>
            <a:r>
              <a:rPr lang="ru-RU" alt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запаса воды на пожаротушение.</a:t>
            </a:r>
          </a:p>
          <a:p>
            <a:pPr algn="just">
              <a:spcBef>
                <a:spcPct val="0"/>
              </a:spcBef>
              <a:buClr>
                <a:srgbClr val="FFFFFF"/>
              </a:buClr>
            </a:pPr>
            <a:endParaRPr lang="ru-RU" alt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7894" name="Group 6"/>
          <p:cNvGrpSpPr>
            <a:grpSpLocks/>
          </p:cNvGrpSpPr>
          <p:nvPr/>
        </p:nvGrpSpPr>
        <p:grpSpPr bwMode="auto">
          <a:xfrm>
            <a:off x="593894" y="6061693"/>
            <a:ext cx="8010554" cy="776186"/>
            <a:chOff x="912" y="3853"/>
            <a:chExt cx="5674" cy="652"/>
          </a:xfrm>
        </p:grpSpPr>
        <p:pic>
          <p:nvPicPr>
            <p:cNvPr id="37896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3853"/>
              <a:ext cx="5674" cy="6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1040" y="3929"/>
              <a:ext cx="5523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67491" tIns="35095" rIns="67491" bIns="35095">
              <a:spAutoFit/>
            </a:bodyPr>
            <a:lstStyle>
              <a:lvl1pPr indent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5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5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5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5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5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5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5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5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5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buSzPct val="100000"/>
                <a:defRPr/>
              </a:pPr>
              <a:r>
                <a:rPr lang="ru-RU" altLang="ru-RU" sz="1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УЩЕРБ ОТ ПОЖАРА СОСТАВИЛ </a:t>
              </a:r>
              <a:r>
                <a:rPr lang="ru-RU" altLang="ru-RU" sz="2100" b="1" u="sng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26 МЛН. РУБЛЕЙ</a:t>
              </a:r>
              <a:endParaRPr lang="ru-RU" altLang="ru-RU" sz="21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2" name="Picture 3" descr="C:\Documents and Settings\Пользователь\Рабочий стол\РАБОТА\Эмблемы МЧС\56-Орел-вектор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941" y="71100"/>
            <a:ext cx="492125" cy="722312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2" descr="G:\image30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2232"/>
            <a:ext cx="9144000" cy="14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Box 1"/>
          <p:cNvSpPr txBox="1">
            <a:spLocks noChangeArrowheads="1"/>
          </p:cNvSpPr>
          <p:nvPr/>
        </p:nvSpPr>
        <p:spPr bwMode="auto">
          <a:xfrm>
            <a:off x="1795516" y="240216"/>
            <a:ext cx="5685192" cy="347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7491" tIns="35095" rIns="67491" bIns="35095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SzPct val="100000"/>
              <a:defRPr/>
            </a:pPr>
            <a:r>
              <a:rPr lang="ru-RU" altLang="ru-RU" sz="1800" b="1" spc="-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ПОЖАРЫ НА ОБЪЕКТАХ ПРЕДПРИНИМАТЕЛЬСТВА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748713" y="6546850"/>
            <a:ext cx="395287" cy="3111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/>
              <a:t>6</a:t>
            </a:r>
          </a:p>
        </p:txBody>
      </p:sp>
      <p:pic>
        <p:nvPicPr>
          <p:cNvPr id="17" name="Рисунок 16" descr="G:\Чебоксары\Пожары\2023\06 июнь\20.06 Базовый пр-д. д. 4М\Новая папка\IMG_20230620_192635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24"/>
          <a:stretch/>
        </p:blipFill>
        <p:spPr bwMode="auto">
          <a:xfrm>
            <a:off x="111941" y="1177733"/>
            <a:ext cx="3438783" cy="2528949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Рисунок 17" descr="G:\Чебоксары\Пожары\2023\06 июнь\20.06 Базовый пр-д. д. 4М\Новая папка\IMG_20230621_095440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84"/>
          <a:stretch/>
        </p:blipFill>
        <p:spPr bwMode="auto">
          <a:xfrm>
            <a:off x="111941" y="3786504"/>
            <a:ext cx="3438783" cy="2275189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3574595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1795516" y="240216"/>
            <a:ext cx="5685192" cy="347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7491" tIns="35095" rIns="67491" bIns="35095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SzPct val="100000"/>
              <a:defRPr/>
            </a:pPr>
            <a:r>
              <a:rPr lang="ru-RU" altLang="ru-RU" sz="1800" b="1" spc="-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ПОЖАРЫ НА ОБЪЕКТАХ ПРЕДПРИНИМАТЕЛЬСТВА</a:t>
            </a:r>
          </a:p>
        </p:txBody>
      </p:sp>
      <p:grpSp>
        <p:nvGrpSpPr>
          <p:cNvPr id="35845" name="Group 6"/>
          <p:cNvGrpSpPr>
            <a:grpSpLocks/>
          </p:cNvGrpSpPr>
          <p:nvPr/>
        </p:nvGrpSpPr>
        <p:grpSpPr bwMode="auto">
          <a:xfrm>
            <a:off x="109808" y="5373216"/>
            <a:ext cx="8497193" cy="980728"/>
            <a:chOff x="835" y="3817"/>
            <a:chExt cx="5803" cy="652"/>
          </a:xfrm>
        </p:grpSpPr>
        <p:pic>
          <p:nvPicPr>
            <p:cNvPr id="35848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4" y="3817"/>
              <a:ext cx="5674" cy="6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" name="Text Box 8"/>
            <p:cNvSpPr txBox="1">
              <a:spLocks noChangeArrowheads="1"/>
            </p:cNvSpPr>
            <p:nvPr/>
          </p:nvSpPr>
          <p:spPr bwMode="auto">
            <a:xfrm>
              <a:off x="835" y="3918"/>
              <a:ext cx="5523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67491" tIns="35095" rIns="67491" bIns="35095">
              <a:spAutoFit/>
            </a:bodyPr>
            <a:lstStyle>
              <a:lvl1pPr indent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5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5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5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5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5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5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5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5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5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buSzPct val="100000"/>
                <a:defRPr/>
              </a:pPr>
              <a:r>
                <a:rPr lang="ru-RU" altLang="ru-RU" sz="1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УЩЕРБ ОТ ПОЖАРА СОСТАВИЛ БОЛЕЕ </a:t>
              </a:r>
              <a:r>
                <a:rPr lang="ru-RU" altLang="ru-RU" sz="2100" b="1" u="sng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r>
                <a:rPr lang="ru-RU" altLang="ru-RU" sz="2100" b="1" u="sng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7 МЛН. РУБЛЕЙ</a:t>
              </a:r>
              <a:endParaRPr lang="ru-RU" altLang="ru-RU" sz="21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5846" name="Rectangle 9"/>
          <p:cNvSpPr>
            <a:spLocks noChangeArrowheads="1"/>
          </p:cNvSpPr>
          <p:nvPr/>
        </p:nvSpPr>
        <p:spPr bwMode="auto">
          <a:xfrm>
            <a:off x="3851920" y="1779555"/>
            <a:ext cx="5184576" cy="2040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67491" tIns="35095" rIns="67491" bIns="35095">
            <a:spAutoFit/>
          </a:bodyPr>
          <a:lstStyle>
            <a:lvl1pPr indent="44926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4E3B30"/>
                </a:solidFill>
                <a:latin typeface="Franklin Gothic Book" panose="020B0503020102020204" pitchFamily="34" charset="0"/>
                <a:cs typeface="Tahoma" panose="020B060403050404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4E3B30"/>
                </a:solidFill>
                <a:latin typeface="Franklin Gothic Book" panose="020B0503020102020204" pitchFamily="34" charset="0"/>
                <a:cs typeface="Tahoma" panose="020B060403050404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4E3B30"/>
                </a:solidFill>
                <a:latin typeface="Franklin Gothic Book" panose="020B0503020102020204" pitchFamily="34" charset="0"/>
                <a:cs typeface="Tahoma" panose="020B060403050404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E3B30"/>
                </a:solidFill>
                <a:latin typeface="Franklin Gothic Book" panose="020B0503020102020204" pitchFamily="34" charset="0"/>
                <a:cs typeface="Tahoma" panose="020B060403050404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E3B30"/>
                </a:solidFill>
                <a:latin typeface="Franklin Gothic Book" panose="020B0503020102020204" pitchFamily="34" charset="0"/>
                <a:cs typeface="Tahoma" panose="020B060403050404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E3B30"/>
                </a:solidFill>
                <a:latin typeface="Franklin Gothic Book" panose="020B0503020102020204" pitchFamily="34" charset="0"/>
                <a:cs typeface="Tahoma" panose="020B060403050404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E3B30"/>
                </a:solidFill>
                <a:latin typeface="Franklin Gothic Book" panose="020B0503020102020204" pitchFamily="34" charset="0"/>
                <a:cs typeface="Tahoma" panose="020B060403050404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E3B30"/>
                </a:solidFill>
                <a:latin typeface="Franklin Gothic Book" panose="020B0503020102020204" pitchFamily="34" charset="0"/>
                <a:cs typeface="Tahoma" panose="020B060403050404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E3B30"/>
                </a:solidFill>
                <a:latin typeface="Franklin Gothic Book" panose="020B0503020102020204" pitchFamily="34" charset="0"/>
                <a:cs typeface="Tahoma" panose="020B060403050404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21.06.2024 пожар </a:t>
            </a:r>
            <a:r>
              <a:rPr lang="ru-RU" alt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здании птичника ООО «Мега «</a:t>
            </a:r>
            <a:r>
              <a:rPr lang="ru-RU" alt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ЮРМА» в п</a:t>
            </a:r>
            <a:r>
              <a:rPr lang="ru-RU" alt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Н. </a:t>
            </a:r>
            <a:r>
              <a:rPr lang="ru-RU" alt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Лапсары</a:t>
            </a:r>
            <a:r>
              <a:rPr lang="ru-RU" alt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ул. Совхозная, д. 13 «А».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Причина </a:t>
            </a:r>
            <a:r>
              <a:rPr lang="ru-RU" alt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пожара - аварийный режим работы действующего электрооборудования. 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пожара уничтожена основная часть птичника и имущество, обрушена кровля. Площадь пожара составила </a:t>
            </a:r>
            <a:r>
              <a:rPr lang="ru-RU" alt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около 2000 </a:t>
            </a:r>
            <a:r>
              <a:rPr lang="ru-RU" alt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alt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объекта приостановлена.</a:t>
            </a:r>
            <a:endParaRPr lang="ru-RU" alt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3" descr="C:\Documents and Settings\Пользователь\Рабочий стол\РАБОТА\Эмблемы МЧС\56-Орел-вектор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941" y="71100"/>
            <a:ext cx="492125" cy="722312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2" descr="G:\image30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2232"/>
            <a:ext cx="9144000" cy="14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8748713" y="6546850"/>
            <a:ext cx="395287" cy="3111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/>
              <a:t>7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1" y="1916832"/>
            <a:ext cx="3588142" cy="2691107"/>
          </a:xfrm>
          <a:prstGeom prst="rect">
            <a:avLst/>
          </a:prstGeom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426058010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1795516" y="240216"/>
            <a:ext cx="5685192" cy="347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7491" tIns="35095" rIns="67491" bIns="35095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SzPct val="100000"/>
              <a:defRPr/>
            </a:pPr>
            <a:r>
              <a:rPr lang="ru-RU" altLang="ru-RU" sz="1800" b="1" spc="-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ПОЖАРЫ НА ОБЪЕКТАХ ПРЕДПРИНИМАТЕЛЬСТВА</a:t>
            </a:r>
          </a:p>
        </p:txBody>
      </p:sp>
      <p:grpSp>
        <p:nvGrpSpPr>
          <p:cNvPr id="35845" name="Group 6"/>
          <p:cNvGrpSpPr>
            <a:grpSpLocks/>
          </p:cNvGrpSpPr>
          <p:nvPr/>
        </p:nvGrpSpPr>
        <p:grpSpPr bwMode="auto">
          <a:xfrm>
            <a:off x="109808" y="5373216"/>
            <a:ext cx="8497193" cy="980728"/>
            <a:chOff x="835" y="3817"/>
            <a:chExt cx="5803" cy="652"/>
          </a:xfrm>
        </p:grpSpPr>
        <p:pic>
          <p:nvPicPr>
            <p:cNvPr id="35848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4" y="3817"/>
              <a:ext cx="5674" cy="6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" name="Text Box 8"/>
            <p:cNvSpPr txBox="1">
              <a:spLocks noChangeArrowheads="1"/>
            </p:cNvSpPr>
            <p:nvPr/>
          </p:nvSpPr>
          <p:spPr bwMode="auto">
            <a:xfrm>
              <a:off x="835" y="3918"/>
              <a:ext cx="5523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67491" tIns="35095" rIns="67491" bIns="35095">
              <a:spAutoFit/>
            </a:bodyPr>
            <a:lstStyle>
              <a:lvl1pPr indent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5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5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5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5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5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5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5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5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5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buSzPct val="100000"/>
                <a:defRPr/>
              </a:pPr>
              <a:r>
                <a:rPr lang="ru-RU" altLang="ru-RU" sz="1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УЩЕРБ ОТ ПОЖАРА СОСТАВИЛ БОЛЕЕ </a:t>
              </a:r>
              <a:r>
                <a:rPr lang="ru-RU" altLang="ru-RU" sz="2100" b="1" u="sng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34 МЛН. РУБЛЕЙ</a:t>
              </a:r>
              <a:endParaRPr lang="ru-RU" altLang="ru-RU" sz="21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5846" name="Rectangle 9"/>
          <p:cNvSpPr>
            <a:spLocks noChangeArrowheads="1"/>
          </p:cNvSpPr>
          <p:nvPr/>
        </p:nvSpPr>
        <p:spPr bwMode="auto">
          <a:xfrm>
            <a:off x="3851920" y="1779555"/>
            <a:ext cx="5184576" cy="2779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67491" tIns="35095" rIns="67491" bIns="35095">
            <a:spAutoFit/>
          </a:bodyPr>
          <a:lstStyle>
            <a:lvl1pPr indent="44926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4E3B30"/>
                </a:solidFill>
                <a:latin typeface="Franklin Gothic Book" panose="020B0503020102020204" pitchFamily="34" charset="0"/>
                <a:cs typeface="Tahoma" panose="020B060403050404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4E3B30"/>
                </a:solidFill>
                <a:latin typeface="Franklin Gothic Book" panose="020B0503020102020204" pitchFamily="34" charset="0"/>
                <a:cs typeface="Tahoma" panose="020B060403050404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4E3B30"/>
                </a:solidFill>
                <a:latin typeface="Franklin Gothic Book" panose="020B0503020102020204" pitchFamily="34" charset="0"/>
                <a:cs typeface="Tahoma" panose="020B060403050404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E3B30"/>
                </a:solidFill>
                <a:latin typeface="Franklin Gothic Book" panose="020B0503020102020204" pitchFamily="34" charset="0"/>
                <a:cs typeface="Tahoma" panose="020B060403050404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E3B30"/>
                </a:solidFill>
                <a:latin typeface="Franklin Gothic Book" panose="020B0503020102020204" pitchFamily="34" charset="0"/>
                <a:cs typeface="Tahoma" panose="020B060403050404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E3B30"/>
                </a:solidFill>
                <a:latin typeface="Franklin Gothic Book" panose="020B0503020102020204" pitchFamily="34" charset="0"/>
                <a:cs typeface="Tahoma" panose="020B060403050404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E3B30"/>
                </a:solidFill>
                <a:latin typeface="Franklin Gothic Book" panose="020B0503020102020204" pitchFamily="34" charset="0"/>
                <a:cs typeface="Tahoma" panose="020B060403050404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E3B30"/>
                </a:solidFill>
                <a:latin typeface="Franklin Gothic Book" panose="020B0503020102020204" pitchFamily="34" charset="0"/>
                <a:cs typeface="Tahoma" panose="020B060403050404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E3B30"/>
                </a:solidFill>
                <a:latin typeface="Franklin Gothic Book" panose="020B0503020102020204" pitchFamily="34" charset="0"/>
                <a:cs typeface="Tahoma" panose="020B060403050404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03.07.2024 </a:t>
            </a:r>
            <a:r>
              <a:rPr lang="ru-RU" alt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в магазине «Галактика» </a:t>
            </a:r>
            <a:r>
              <a:rPr lang="ru-RU" alt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в </a:t>
            </a:r>
            <a:r>
              <a:rPr lang="ru-RU" alt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Чебоксары.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Причина пожара - аварийный режим работы потолочного светильника. 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пожара уничтожено имущество. Площадь пожара составила около 500 </a:t>
            </a:r>
            <a:r>
              <a:rPr lang="ru-RU" alt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alt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Эксплуатация объекта приостановлена </a:t>
            </a:r>
            <a:r>
              <a:rPr lang="ru-RU" alt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на </a:t>
            </a:r>
            <a:r>
              <a:rPr lang="ru-RU" alt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длительный срок</a:t>
            </a:r>
            <a:r>
              <a:rPr lang="ru-RU" alt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Условием развития пожара послужило, несвоевременное сообщение о пожаре и попытка самостоятельного тушения.</a:t>
            </a:r>
            <a:endParaRPr lang="ru-RU" alt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3" descr="C:\Documents and Settings\Пользователь\Рабочий стол\РАБОТА\Эмблемы МЧС\56-Орел-вектор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941" y="71100"/>
            <a:ext cx="492125" cy="722312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2" descr="G:\image30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2232"/>
            <a:ext cx="9144000" cy="14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8748713" y="6546850"/>
            <a:ext cx="395287" cy="3111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/>
              <a:t>8</a:t>
            </a:r>
            <a:endParaRPr lang="ru-RU" sz="1400" dirty="0"/>
          </a:p>
        </p:txBody>
      </p:sp>
      <p:pic>
        <p:nvPicPr>
          <p:cNvPr id="14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8159"/>
            <a:ext cx="3456384" cy="1959283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2" b="21235"/>
          <a:stretch/>
        </p:blipFill>
        <p:spPr>
          <a:xfrm>
            <a:off x="179512" y="3342690"/>
            <a:ext cx="3456384" cy="202227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228444020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1795516" y="240216"/>
            <a:ext cx="5685192" cy="347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7491" tIns="35095" rIns="67491" bIns="35095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SzPct val="100000"/>
              <a:defRPr/>
            </a:pPr>
            <a:r>
              <a:rPr lang="ru-RU" altLang="ru-RU" sz="1800" b="1" spc="-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ПОЖАРЫ НА ОБЪЕКТАХ ПРЕДПРИНИМАТЕЛЬСТВА</a:t>
            </a:r>
          </a:p>
        </p:txBody>
      </p:sp>
      <p:grpSp>
        <p:nvGrpSpPr>
          <p:cNvPr id="35845" name="Group 6"/>
          <p:cNvGrpSpPr>
            <a:grpSpLocks/>
          </p:cNvGrpSpPr>
          <p:nvPr/>
        </p:nvGrpSpPr>
        <p:grpSpPr bwMode="auto">
          <a:xfrm>
            <a:off x="251519" y="5877272"/>
            <a:ext cx="8497193" cy="980728"/>
            <a:chOff x="835" y="3817"/>
            <a:chExt cx="5803" cy="652"/>
          </a:xfrm>
        </p:grpSpPr>
        <p:pic>
          <p:nvPicPr>
            <p:cNvPr id="35848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4" y="3817"/>
              <a:ext cx="5674" cy="6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" name="Text Box 8"/>
            <p:cNvSpPr txBox="1">
              <a:spLocks noChangeArrowheads="1"/>
            </p:cNvSpPr>
            <p:nvPr/>
          </p:nvSpPr>
          <p:spPr bwMode="auto">
            <a:xfrm>
              <a:off x="835" y="3918"/>
              <a:ext cx="552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67491" tIns="35095" rIns="67491" bIns="35095">
              <a:spAutoFit/>
            </a:bodyPr>
            <a:lstStyle>
              <a:lvl1pPr indent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5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5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5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5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5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5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5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5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5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buSzPct val="100000"/>
                <a:defRPr/>
              </a:pPr>
              <a:r>
                <a:rPr lang="ru-RU" altLang="ru-RU" sz="1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УЩЕРБ ОТ ПОЖАРА УСТАНАВЛИВАЕТСЯ</a:t>
              </a:r>
              <a:endParaRPr lang="ru-RU" altLang="ru-RU" sz="21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5846" name="Rectangle 9"/>
          <p:cNvSpPr>
            <a:spLocks noChangeArrowheads="1"/>
          </p:cNvSpPr>
          <p:nvPr/>
        </p:nvSpPr>
        <p:spPr bwMode="auto">
          <a:xfrm>
            <a:off x="3780913" y="1501356"/>
            <a:ext cx="5184576" cy="425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67491" tIns="35095" rIns="67491" bIns="35095">
            <a:spAutoFit/>
          </a:bodyPr>
          <a:lstStyle>
            <a:lvl1pPr indent="44926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4E3B30"/>
                </a:solidFill>
                <a:latin typeface="Franklin Gothic Book" panose="020B0503020102020204" pitchFamily="34" charset="0"/>
                <a:cs typeface="Tahoma" panose="020B060403050404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4E3B30"/>
                </a:solidFill>
                <a:latin typeface="Franklin Gothic Book" panose="020B0503020102020204" pitchFamily="34" charset="0"/>
                <a:cs typeface="Tahoma" panose="020B060403050404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4E3B30"/>
                </a:solidFill>
                <a:latin typeface="Franklin Gothic Book" panose="020B0503020102020204" pitchFamily="34" charset="0"/>
                <a:cs typeface="Tahoma" panose="020B060403050404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E3B30"/>
                </a:solidFill>
                <a:latin typeface="Franklin Gothic Book" panose="020B0503020102020204" pitchFamily="34" charset="0"/>
                <a:cs typeface="Tahoma" panose="020B060403050404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E3B30"/>
                </a:solidFill>
                <a:latin typeface="Franklin Gothic Book" panose="020B0503020102020204" pitchFamily="34" charset="0"/>
                <a:cs typeface="Tahoma" panose="020B060403050404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E3B30"/>
                </a:solidFill>
                <a:latin typeface="Franklin Gothic Book" panose="020B0503020102020204" pitchFamily="34" charset="0"/>
                <a:cs typeface="Tahoma" panose="020B060403050404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E3B30"/>
                </a:solidFill>
                <a:latin typeface="Franklin Gothic Book" panose="020B0503020102020204" pitchFamily="34" charset="0"/>
                <a:cs typeface="Tahoma" panose="020B060403050404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E3B30"/>
                </a:solidFill>
                <a:latin typeface="Franklin Gothic Book" panose="020B0503020102020204" pitchFamily="34" charset="0"/>
                <a:cs typeface="Tahoma" panose="020B060403050404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E3B30"/>
                </a:solidFill>
                <a:latin typeface="Franklin Gothic Book" panose="020B0503020102020204" pitchFamily="34" charset="0"/>
                <a:cs typeface="Tahoma" panose="020B060403050404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октября пожар в производственном здании ООО «Транспортник» в деревне </a:t>
            </a:r>
            <a:r>
              <a:rPr lang="ru-RU" alt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Лапсары</a:t>
            </a:r>
            <a:r>
              <a:rPr lang="ru-RU" alt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Причина пожара – нарушение правил пожарной безопасности при проведении электросварочных работ. </a:t>
            </a:r>
          </a:p>
          <a:p>
            <a:pPr algn="just">
              <a:spcBef>
                <a:spcPct val="0"/>
              </a:spcBef>
              <a:buClrTx/>
            </a:pPr>
            <a:r>
              <a:rPr lang="ru-RU" alt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пожара повреждены здания, транспортные </a:t>
            </a:r>
            <a:r>
              <a:rPr lang="ru-RU" alt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и </a:t>
            </a:r>
            <a:r>
              <a:rPr lang="ru-RU" alt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имущество. Площадь пожара составила около 2000 </a:t>
            </a:r>
            <a:r>
              <a:rPr lang="ru-RU" alt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alt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Эксплуатация объекта приостановлена на длительный срок</a:t>
            </a:r>
            <a:r>
              <a:rPr lang="ru-RU" alt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	                                                     </a:t>
            </a:r>
          </a:p>
          <a:p>
            <a:pPr algn="just">
              <a:spcBef>
                <a:spcPct val="0"/>
              </a:spcBef>
              <a:buClrTx/>
            </a:pPr>
            <a:r>
              <a:rPr lang="ru-RU" alt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Материальный </a:t>
            </a:r>
            <a:r>
              <a:rPr lang="ru-RU" alt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ущерб от пожара устанавливается и относится  </a:t>
            </a:r>
            <a:r>
              <a:rPr lang="ru-RU" alt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alt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разряду «крупного», вследствие чего в настоящее время возбуждено уголовное дело по </a:t>
            </a:r>
            <a:r>
              <a:rPr lang="ru-RU" alt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 168 </a:t>
            </a:r>
            <a:r>
              <a:rPr lang="ru-RU" alt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 РФ «Уничтожение или повреждение имущества по неосторожности». Виновное лицо установлено, задержано и помещено в центр временного содержания.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endParaRPr lang="ru-RU" alt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3" descr="C:\Documents and Settings\Пользователь\Рабочий стол\РАБОТА\Эмблемы МЧС\56-Орел-вектор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941" y="71100"/>
            <a:ext cx="492125" cy="722312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2" descr="G:\image30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2232"/>
            <a:ext cx="9144000" cy="14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8748713" y="6546850"/>
            <a:ext cx="395287" cy="3111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/>
              <a:t>9</a:t>
            </a:r>
            <a:endParaRPr lang="ru-RU" sz="1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501356"/>
            <a:ext cx="3364047" cy="244827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442" y="4039671"/>
            <a:ext cx="1243865" cy="150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2145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21037</TotalTime>
  <Words>1196</Words>
  <Application>Microsoft Office PowerPoint</Application>
  <PresentationFormat>Экран (4:3)</PresentationFormat>
  <Paragraphs>199</Paragraphs>
  <Slides>21</Slides>
  <Notes>9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Times New Roman</vt:lpstr>
      <vt:lpstr>Wingdings</vt:lpstr>
      <vt:lpstr>Ясность</vt:lpstr>
      <vt:lpstr>Лист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Chancellery_NOTE</dc:creator>
  <cp:lastModifiedBy>Креппо Анна Владимировна</cp:lastModifiedBy>
  <cp:revision>632</cp:revision>
  <cp:lastPrinted>2024-11-07T10:24:46Z</cp:lastPrinted>
  <dcterms:created xsi:type="dcterms:W3CDTF">2017-10-11T19:29:47Z</dcterms:created>
  <dcterms:modified xsi:type="dcterms:W3CDTF">2024-11-07T10:26:32Z</dcterms:modified>
</cp:coreProperties>
</file>